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04" r:id="rId1"/>
    <p:sldMasterId id="2147483705" r:id="rId2"/>
  </p:sldMasterIdLst>
  <p:notesMasterIdLst>
    <p:notesMasterId r:id="rId57"/>
  </p:notesMasterIdLst>
  <p:sldIdLst>
    <p:sldId id="256" r:id="rId3"/>
    <p:sldId id="258" r:id="rId4"/>
    <p:sldId id="260" r:id="rId5"/>
    <p:sldId id="264" r:id="rId6"/>
    <p:sldId id="342" r:id="rId7"/>
    <p:sldId id="343" r:id="rId8"/>
    <p:sldId id="344" r:id="rId9"/>
    <p:sldId id="345" r:id="rId10"/>
    <p:sldId id="346" r:id="rId11"/>
    <p:sldId id="347" r:id="rId12"/>
    <p:sldId id="348" r:id="rId13"/>
    <p:sldId id="349" r:id="rId14"/>
    <p:sldId id="350" r:id="rId15"/>
    <p:sldId id="351" r:id="rId16"/>
    <p:sldId id="352" r:id="rId17"/>
    <p:sldId id="353" r:id="rId18"/>
    <p:sldId id="354" r:id="rId19"/>
    <p:sldId id="355" r:id="rId20"/>
    <p:sldId id="356" r:id="rId21"/>
    <p:sldId id="357" r:id="rId22"/>
    <p:sldId id="358" r:id="rId23"/>
    <p:sldId id="265" r:id="rId24"/>
    <p:sldId id="359" r:id="rId25"/>
    <p:sldId id="360" r:id="rId26"/>
    <p:sldId id="361" r:id="rId27"/>
    <p:sldId id="363" r:id="rId28"/>
    <p:sldId id="365" r:id="rId29"/>
    <p:sldId id="366" r:id="rId30"/>
    <p:sldId id="367" r:id="rId31"/>
    <p:sldId id="369" r:id="rId32"/>
    <p:sldId id="368" r:id="rId33"/>
    <p:sldId id="370" r:id="rId34"/>
    <p:sldId id="371" r:id="rId35"/>
    <p:sldId id="372" r:id="rId36"/>
    <p:sldId id="373" r:id="rId37"/>
    <p:sldId id="374" r:id="rId38"/>
    <p:sldId id="375" r:id="rId39"/>
    <p:sldId id="376" r:id="rId40"/>
    <p:sldId id="377" r:id="rId41"/>
    <p:sldId id="378" r:id="rId42"/>
    <p:sldId id="379" r:id="rId43"/>
    <p:sldId id="380" r:id="rId44"/>
    <p:sldId id="327" r:id="rId45"/>
    <p:sldId id="381" r:id="rId46"/>
    <p:sldId id="383" r:id="rId47"/>
    <p:sldId id="382" r:id="rId48"/>
    <p:sldId id="384" r:id="rId49"/>
    <p:sldId id="385" r:id="rId50"/>
    <p:sldId id="386" r:id="rId51"/>
    <p:sldId id="387" r:id="rId52"/>
    <p:sldId id="388" r:id="rId53"/>
    <p:sldId id="389" r:id="rId54"/>
    <p:sldId id="390" r:id="rId55"/>
    <p:sldId id="341" r:id="rId56"/>
  </p:sldIdLst>
  <p:sldSz cx="9144000" cy="5143500" type="screen16x9"/>
  <p:notesSz cx="6858000" cy="9144000"/>
  <p:embeddedFontLst>
    <p:embeddedFont>
      <p:font typeface="Consolas" panose="020B0609020204030204" pitchFamily="49" charset="0"/>
      <p:regular r:id="rId58"/>
      <p:bold r:id="rId59"/>
      <p:italic r:id="rId60"/>
      <p:boldItalic r:id="rId61"/>
    </p:embeddedFont>
    <p:embeddedFont>
      <p:font typeface="Lexend Exa" panose="020B0604020202020204" charset="0"/>
      <p:regular r:id="rId62"/>
      <p:bold r:id="rId63"/>
    </p:embeddedFont>
    <p:embeddedFont>
      <p:font typeface="Proxima Nova" panose="020B0604020202020204" charset="0"/>
      <p:regular r:id="rId64"/>
      <p:bold r:id="rId65"/>
      <p:italic r:id="rId66"/>
      <p:boldItalic r:id="rId67"/>
    </p:embeddedFont>
    <p:embeddedFont>
      <p:font typeface="Proxima Nova Semibold" panose="020B0604020202020204" charset="0"/>
      <p:regular r:id="rId68"/>
      <p:bold r:id="rId69"/>
      <p:boldItalic r:id="rId70"/>
    </p:embeddedFont>
    <p:embeddedFont>
      <p:font typeface="Red Hat Text" panose="020B0604020202020204" charset="0"/>
      <p:regular r:id="rId71"/>
      <p:bold r:id="rId72"/>
      <p:italic r:id="rId73"/>
      <p:boldItalic r:id="rId7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A30E6F0-A5E8-4DBA-BD6F-FD1810B212BF}">
  <a:tblStyle styleId="{BA30E6F0-A5E8-4DBA-BD6F-FD1810B212B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9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74" Type="http://schemas.openxmlformats.org/officeDocument/2006/relationships/font" Target="fonts/font17.fntdata"/><Relationship Id="rId5" Type="http://schemas.openxmlformats.org/officeDocument/2006/relationships/slide" Target="slides/slide3.xml"/><Relationship Id="rId61" Type="http://schemas.openxmlformats.org/officeDocument/2006/relationships/font" Target="fonts/font4.fntdata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77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15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font" Target="fonts/font5.fntdata"/><Relationship Id="rId70" Type="http://schemas.openxmlformats.org/officeDocument/2006/relationships/font" Target="fonts/font13.fntdata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font" Target="fonts/font16.fntdata"/><Relationship Id="rId78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viewProps" Target="viewProps.xml"/><Relationship Id="rId7" Type="http://schemas.openxmlformats.org/officeDocument/2006/relationships/slide" Target="slides/slide5.xml"/><Relationship Id="rId71" Type="http://schemas.openxmlformats.org/officeDocument/2006/relationships/font" Target="fonts/font1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ac7ecdd8c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ac7ecdd8c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25576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76968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824890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3988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289312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999483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09410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5641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414926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4515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ac7ecdd8c3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ac7ecdd8c3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1856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1706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114d4dce063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114d4dce063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122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89380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1878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7250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7951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59079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20073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a2ff256fbf_0_244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0" name="Google Shape;690;ga2ff256fbf_0_244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59410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15252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1580858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64974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82502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09509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80587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437457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8802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82966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214034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6952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9398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6624314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938532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5471719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3144697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216452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58140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771920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14181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362976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363647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8" name="Google Shape;3188;ga2ff256fbf_0_12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9" name="Google Shape;3189;ga2ff256fbf_0_12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388454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74" name="Google Shape;15374;ga2ff256fbf_0_244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75" name="Google Shape;15375;ga2ff256fbf_0_244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36551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81798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4202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ac7ecdd8c3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ac7ecdd8c3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984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1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4607922" y="159125"/>
            <a:ext cx="4368752" cy="4825250"/>
            <a:chOff x="164875" y="162825"/>
            <a:chExt cx="8832900" cy="4825250"/>
          </a:xfrm>
        </p:grpSpPr>
        <p:sp>
          <p:nvSpPr>
            <p:cNvPr id="10" name="Google Shape;10;p2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" name="Google Shape;11;p2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2" name="Google Shape;12;p2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" name="Google Shape;13;p2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cxnSp>
        <p:nvCxnSpPr>
          <p:cNvPr id="14" name="Google Shape;14;p2"/>
          <p:cNvCxnSpPr/>
          <p:nvPr/>
        </p:nvCxnSpPr>
        <p:spPr>
          <a:xfrm>
            <a:off x="5120369" y="166975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5" name="Google Shape;15;p2"/>
          <p:cNvCxnSpPr/>
          <p:nvPr/>
        </p:nvCxnSpPr>
        <p:spPr>
          <a:xfrm>
            <a:off x="5120369" y="3565200"/>
            <a:ext cx="3351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5033375" y="1804174"/>
            <a:ext cx="3525600" cy="172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Lexend Exa"/>
                <a:ea typeface="Lexend Exa"/>
                <a:cs typeface="Lexend Exa"/>
                <a:sym typeface="Lexend Ex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5009069" y="3772920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1400">
                <a:solidFill>
                  <a:schemeClr val="dk1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cxnSp>
        <p:nvCxnSpPr>
          <p:cNvPr id="18" name="Google Shape;18;p2"/>
          <p:cNvCxnSpPr/>
          <p:nvPr/>
        </p:nvCxnSpPr>
        <p:spPr>
          <a:xfrm>
            <a:off x="4619800" y="4984375"/>
            <a:ext cx="4368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CAPTION_ONLY_1">
    <p:bg>
      <p:bgPr>
        <a:solidFill>
          <a:schemeClr val="dk2"/>
        </a:solid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oogle Shape;595;p56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6" name="Google Shape;596;p5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7" name="Google Shape;597;p5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8" name="Google Shape;598;p5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9" name="Google Shape;599;p5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lt1"/>
        </a:soli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22" name="Google Shape;22;p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23" name="Google Shape;23;p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24;p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25;p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26" name="Google Shape;26;p3"/>
          <p:cNvSpPr txBox="1">
            <a:spLocks noGrp="1"/>
          </p:cNvSpPr>
          <p:nvPr>
            <p:ph type="title" idx="2" hasCustomPrompt="1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4968050" y="2685375"/>
            <a:ext cx="21354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solidFill>
          <a:schemeClr val="lt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oogle Shape;55;p7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6" name="Google Shape;56;p7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" name="Google Shape;57;p7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" name="Google Shape;58;p7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" name="Google Shape;59;p7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body" idx="1"/>
          </p:nvPr>
        </p:nvSpPr>
        <p:spPr>
          <a:xfrm>
            <a:off x="738925" y="1809800"/>
            <a:ext cx="3274500" cy="24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42850"/>
              </a:buClr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ITLE_ONLY_1">
    <p:bg>
      <p:bgPr>
        <a:solidFill>
          <a:schemeClr val="lt1"/>
        </a:soli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" name="Google Shape;112;p1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13" name="Google Shape;113;p1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14" name="Google Shape;114;p1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15" name="Google Shape;115;p1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16" name="Google Shape;116;p1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3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4" hasCustomPrompt="1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title" idx="7" hasCustomPrompt="1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5" name="Google Shape;125;p13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13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13" hasCustomPrompt="1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None/>
              <a:defRPr sz="60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3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6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165" name="Google Shape;165;p16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166" name="Google Shape;166;p16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167" name="Google Shape;167;p16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68" name="Google Shape;168;p16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169" name="Google Shape;169;p16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6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6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2" name="Google Shape;172;p16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3" name="Google Shape;173;p16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4" name="Google Shape;174;p16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6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176" name="Google Shape;176;p16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>
                <a:latin typeface="Lexend Exa"/>
                <a:ea typeface="Lexend Exa"/>
                <a:cs typeface="Lexend Exa"/>
                <a:sym typeface="Lexend Ex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Font typeface="Lexend Exa"/>
              <a:buNone/>
              <a:defRPr sz="2000" b="1"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TITLE_ONLY_1_1_1_1">
    <p:bg>
      <p:bgPr>
        <a:solidFill>
          <a:schemeClr val="lt1"/>
        </a:solidFill>
        <a:effectLst/>
      </p:bgPr>
    </p:bg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6" name="Google Shape;576;p53"/>
          <p:cNvGrpSpPr/>
          <p:nvPr/>
        </p:nvGrpSpPr>
        <p:grpSpPr>
          <a:xfrm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77" name="Google Shape;577;p53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78" name="Google Shape;578;p53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79" name="Google Shape;579;p53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0" name="Google Shape;580;p53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31"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54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83" name="Google Shape;583;p54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84" name="Google Shape;584;p54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85" name="Google Shape;585;p54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86" name="Google Shape;586;p54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  <p:sp>
        <p:nvSpPr>
          <p:cNvPr id="587" name="Google Shape;587;p54"/>
          <p:cNvSpPr/>
          <p:nvPr/>
        </p:nvSpPr>
        <p:spPr>
          <a:xfrm>
            <a:off x="2667000" y="1052550"/>
            <a:ext cx="3810000" cy="303840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32"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9" name="Google Shape;589;p55"/>
          <p:cNvGrpSpPr/>
          <p:nvPr/>
        </p:nvGrpSpPr>
        <p:grpSpPr>
          <a:xfrm rot="10800000" flipH="1">
            <a:off x="155550" y="159125"/>
            <a:ext cx="8832900" cy="4825250"/>
            <a:chOff x="164875" y="162825"/>
            <a:chExt cx="8832900" cy="4825250"/>
          </a:xfrm>
        </p:grpSpPr>
        <p:sp>
          <p:nvSpPr>
            <p:cNvPr id="590" name="Google Shape;590;p55"/>
            <p:cNvSpPr/>
            <p:nvPr/>
          </p:nvSpPr>
          <p:spPr>
            <a:xfrm>
              <a:off x="170225" y="162825"/>
              <a:ext cx="8807975" cy="513825"/>
            </a:xfrm>
            <a:custGeom>
              <a:avLst/>
              <a:gdLst/>
              <a:ahLst/>
              <a:cxnLst/>
              <a:rect l="l" t="t" r="r" b="b"/>
              <a:pathLst>
                <a:path w="352319" h="20553" extrusionOk="0">
                  <a:moveTo>
                    <a:pt x="0" y="20426"/>
                  </a:moveTo>
                  <a:lnTo>
                    <a:pt x="0" y="0"/>
                  </a:lnTo>
                  <a:lnTo>
                    <a:pt x="352274" y="0"/>
                  </a:lnTo>
                  <a:lnTo>
                    <a:pt x="352319" y="20553"/>
                  </a:lnTo>
                </a:path>
              </a:pathLst>
            </a:custGeom>
            <a:noFill/>
            <a:ln w="19050" cap="flat" cmpd="sng">
              <a:solidFill>
                <a:srgbClr val="823E43"/>
              </a:solidFill>
              <a:prstDash val="solid"/>
              <a:round/>
              <a:headEnd type="none" w="med" len="med"/>
              <a:tailEnd type="none" w="med" len="med"/>
            </a:ln>
          </p:spPr>
        </p:sp>
        <p:cxnSp>
          <p:nvCxnSpPr>
            <p:cNvPr id="591" name="Google Shape;591;p55"/>
            <p:cNvCxnSpPr/>
            <p:nvPr/>
          </p:nvCxnSpPr>
          <p:spPr>
            <a:xfrm>
              <a:off x="8978199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592" name="Google Shape;592;p55"/>
            <p:cNvCxnSpPr/>
            <p:nvPr/>
          </p:nvCxnSpPr>
          <p:spPr>
            <a:xfrm>
              <a:off x="164875" y="4988075"/>
              <a:ext cx="8832900" cy="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93" name="Google Shape;593;p55"/>
            <p:cNvCxnSpPr/>
            <p:nvPr/>
          </p:nvCxnSpPr>
          <p:spPr>
            <a:xfrm>
              <a:off x="169011" y="784475"/>
              <a:ext cx="0" cy="4091700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Lexend Exa"/>
              <a:buNone/>
              <a:defRPr sz="2800">
                <a:solidFill>
                  <a:schemeClr val="dk2"/>
                </a:solidFill>
                <a:latin typeface="Lexend Exa"/>
                <a:ea typeface="Lexend Exa"/>
                <a:cs typeface="Lexend Exa"/>
                <a:sym typeface="Lexend Exa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0000" y="1342175"/>
            <a:ext cx="7704000" cy="326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●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○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ed Hat Text"/>
              <a:buChar char="■"/>
              <a:defRPr>
                <a:solidFill>
                  <a:schemeClr val="dk2"/>
                </a:solidFill>
                <a:latin typeface="Red Hat Text"/>
                <a:ea typeface="Red Hat Text"/>
                <a:cs typeface="Red Hat Text"/>
                <a:sym typeface="Red Hat Tex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2" r:id="rId6"/>
    <p:sldLayoutId id="2147483699" r:id="rId7"/>
    <p:sldLayoutId id="2147483700" r:id="rId8"/>
    <p:sldLayoutId id="2147483701" r:id="rId9"/>
    <p:sldLayoutId id="2147483702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p57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602" name="Google Shape;602;p57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3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adb-2225427416831017.17.azuredatabricks.net/jobs/724991591069484?o=2225427416831017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59"/>
          <p:cNvSpPr txBox="1">
            <a:spLocks noGrp="1"/>
          </p:cNvSpPr>
          <p:nvPr>
            <p:ph type="ctrTitle"/>
          </p:nvPr>
        </p:nvSpPr>
        <p:spPr>
          <a:xfrm>
            <a:off x="4571999" y="1621697"/>
            <a:ext cx="4389625" cy="19059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 dirty="0"/>
              <a:t>PROYECTO ETL</a:t>
            </a:r>
            <a:br>
              <a:rPr lang="en" sz="1800" b="1" dirty="0"/>
            </a:br>
            <a:r>
              <a:rPr lang="en" sz="1800" b="1" dirty="0"/>
              <a:t>COFFEE SHOP ARQUITECTURA</a:t>
            </a:r>
            <a:br>
              <a:rPr lang="en" sz="1800" b="1" dirty="0"/>
            </a:br>
            <a:r>
              <a:rPr lang="en" sz="1800" b="1" dirty="0"/>
              <a:t>MEDALLION</a:t>
            </a:r>
            <a:br>
              <a:rPr lang="en" sz="1800" dirty="0"/>
            </a:br>
            <a:r>
              <a:rPr lang="en" sz="5000" dirty="0"/>
              <a:t> </a:t>
            </a:r>
            <a:r>
              <a:rPr lang="en" sz="2000" dirty="0">
                <a:solidFill>
                  <a:schemeClr val="dk1"/>
                </a:solidFill>
              </a:rPr>
              <a:t>Smart Data</a:t>
            </a:r>
            <a:endParaRPr sz="2000" dirty="0"/>
          </a:p>
        </p:txBody>
      </p:sp>
      <p:pic>
        <p:nvPicPr>
          <p:cNvPr id="609" name="Google Shape;609;p59"/>
          <p:cNvPicPr preferRelativeResize="0"/>
          <p:nvPr/>
        </p:nvPicPr>
        <p:blipFill rotWithShape="1">
          <a:blip r:embed="rId3">
            <a:alphaModFix/>
          </a:blip>
          <a:srcRect l="6695" r="4973"/>
          <a:stretch/>
        </p:blipFill>
        <p:spPr>
          <a:xfrm>
            <a:off x="182375" y="149200"/>
            <a:ext cx="4279699" cy="4845149"/>
          </a:xfrm>
          <a:prstGeom prst="rect">
            <a:avLst/>
          </a:prstGeom>
          <a:noFill/>
          <a:ln>
            <a:noFill/>
          </a:ln>
        </p:spPr>
      </p:pic>
      <p:sp>
        <p:nvSpPr>
          <p:cNvPr id="610" name="Google Shape;610;p59"/>
          <p:cNvSpPr txBox="1">
            <a:spLocks noGrp="1"/>
          </p:cNvSpPr>
          <p:nvPr>
            <p:ph type="subTitle" idx="1"/>
          </p:nvPr>
        </p:nvSpPr>
        <p:spPr>
          <a:xfrm>
            <a:off x="5035583" y="4477999"/>
            <a:ext cx="3574200" cy="31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Luis Alberto Chapoñan Tejada</a:t>
            </a:r>
            <a:endParaRPr dirty="0"/>
          </a:p>
        </p:txBody>
      </p:sp>
      <p:grpSp>
        <p:nvGrpSpPr>
          <p:cNvPr id="611" name="Google Shape;611;p59"/>
          <p:cNvGrpSpPr/>
          <p:nvPr/>
        </p:nvGrpSpPr>
        <p:grpSpPr>
          <a:xfrm>
            <a:off x="5551288" y="1107432"/>
            <a:ext cx="405100" cy="388975"/>
            <a:chOff x="6241725" y="1380875"/>
            <a:chExt cx="405100" cy="388975"/>
          </a:xfrm>
        </p:grpSpPr>
        <p:sp>
          <p:nvSpPr>
            <p:cNvPr id="612" name="Google Shape;612;p59"/>
            <p:cNvSpPr/>
            <p:nvPr/>
          </p:nvSpPr>
          <p:spPr>
            <a:xfrm>
              <a:off x="6418250" y="1380875"/>
              <a:ext cx="21850" cy="112100"/>
            </a:xfrm>
            <a:custGeom>
              <a:avLst/>
              <a:gdLst/>
              <a:ahLst/>
              <a:cxnLst/>
              <a:rect l="l" t="t" r="r" b="b"/>
              <a:pathLst>
                <a:path w="874" h="4484" extrusionOk="0">
                  <a:moveTo>
                    <a:pt x="605" y="0"/>
                  </a:moveTo>
                  <a:cubicBezTo>
                    <a:pt x="471" y="0"/>
                    <a:pt x="350" y="122"/>
                    <a:pt x="350" y="256"/>
                  </a:cubicBezTo>
                  <a:cubicBezTo>
                    <a:pt x="350" y="524"/>
                    <a:pt x="283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3" y="2511"/>
                    <a:pt x="350" y="2631"/>
                    <a:pt x="350" y="2900"/>
                  </a:cubicBezTo>
                  <a:cubicBezTo>
                    <a:pt x="350" y="3168"/>
                    <a:pt x="283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22" y="4484"/>
                    <a:pt x="269" y="4484"/>
                  </a:cubicBezTo>
                  <a:cubicBezTo>
                    <a:pt x="403" y="4484"/>
                    <a:pt x="525" y="4363"/>
                    <a:pt x="525" y="4229"/>
                  </a:cubicBezTo>
                  <a:cubicBezTo>
                    <a:pt x="525" y="3961"/>
                    <a:pt x="591" y="3839"/>
                    <a:pt x="672" y="3678"/>
                  </a:cubicBezTo>
                  <a:cubicBezTo>
                    <a:pt x="766" y="3504"/>
                    <a:pt x="874" y="3290"/>
                    <a:pt x="874" y="2900"/>
                  </a:cubicBezTo>
                  <a:cubicBezTo>
                    <a:pt x="874" y="2511"/>
                    <a:pt x="766" y="2296"/>
                    <a:pt x="672" y="2121"/>
                  </a:cubicBezTo>
                  <a:cubicBezTo>
                    <a:pt x="591" y="1974"/>
                    <a:pt x="525" y="1853"/>
                    <a:pt x="525" y="1584"/>
                  </a:cubicBezTo>
                  <a:cubicBezTo>
                    <a:pt x="525" y="1316"/>
                    <a:pt x="591" y="1195"/>
                    <a:pt x="672" y="1034"/>
                  </a:cubicBezTo>
                  <a:cubicBezTo>
                    <a:pt x="766" y="859"/>
                    <a:pt x="874" y="645"/>
                    <a:pt x="874" y="256"/>
                  </a:cubicBezTo>
                  <a:cubicBezTo>
                    <a:pt x="874" y="122"/>
                    <a:pt x="752" y="0"/>
                    <a:pt x="6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59"/>
            <p:cNvSpPr/>
            <p:nvPr/>
          </p:nvSpPr>
          <p:spPr>
            <a:xfrm>
              <a:off x="6470275" y="1380875"/>
              <a:ext cx="21500" cy="112100"/>
            </a:xfrm>
            <a:custGeom>
              <a:avLst/>
              <a:gdLst/>
              <a:ahLst/>
              <a:cxnLst/>
              <a:rect l="l" t="t" r="r" b="b"/>
              <a:pathLst>
                <a:path w="860" h="4484" extrusionOk="0">
                  <a:moveTo>
                    <a:pt x="591" y="0"/>
                  </a:moveTo>
                  <a:cubicBezTo>
                    <a:pt x="457" y="0"/>
                    <a:pt x="336" y="122"/>
                    <a:pt x="336" y="256"/>
                  </a:cubicBezTo>
                  <a:cubicBezTo>
                    <a:pt x="336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84"/>
                  </a:cubicBezTo>
                  <a:cubicBezTo>
                    <a:pt x="1" y="1974"/>
                    <a:pt x="108" y="2175"/>
                    <a:pt x="202" y="2363"/>
                  </a:cubicBezTo>
                  <a:cubicBezTo>
                    <a:pt x="282" y="2511"/>
                    <a:pt x="336" y="2631"/>
                    <a:pt x="336" y="2900"/>
                  </a:cubicBezTo>
                  <a:cubicBezTo>
                    <a:pt x="336" y="3168"/>
                    <a:pt x="282" y="3290"/>
                    <a:pt x="202" y="3437"/>
                  </a:cubicBezTo>
                  <a:cubicBezTo>
                    <a:pt x="108" y="3625"/>
                    <a:pt x="1" y="3826"/>
                    <a:pt x="1" y="4229"/>
                  </a:cubicBezTo>
                  <a:cubicBezTo>
                    <a:pt x="1" y="4363"/>
                    <a:pt x="108" y="4484"/>
                    <a:pt x="255" y="4484"/>
                  </a:cubicBezTo>
                  <a:cubicBezTo>
                    <a:pt x="390" y="4484"/>
                    <a:pt x="511" y="4363"/>
                    <a:pt x="511" y="4229"/>
                  </a:cubicBezTo>
                  <a:cubicBezTo>
                    <a:pt x="511" y="3961"/>
                    <a:pt x="577" y="3839"/>
                    <a:pt x="658" y="3678"/>
                  </a:cubicBezTo>
                  <a:cubicBezTo>
                    <a:pt x="753" y="3504"/>
                    <a:pt x="860" y="3290"/>
                    <a:pt x="860" y="2900"/>
                  </a:cubicBezTo>
                  <a:cubicBezTo>
                    <a:pt x="860" y="2511"/>
                    <a:pt x="753" y="2296"/>
                    <a:pt x="658" y="2121"/>
                  </a:cubicBezTo>
                  <a:cubicBezTo>
                    <a:pt x="577" y="1974"/>
                    <a:pt x="511" y="1853"/>
                    <a:pt x="511" y="1584"/>
                  </a:cubicBezTo>
                  <a:cubicBezTo>
                    <a:pt x="511" y="1316"/>
                    <a:pt x="577" y="1195"/>
                    <a:pt x="658" y="1034"/>
                  </a:cubicBezTo>
                  <a:cubicBezTo>
                    <a:pt x="753" y="859"/>
                    <a:pt x="860" y="645"/>
                    <a:pt x="860" y="256"/>
                  </a:cubicBezTo>
                  <a:cubicBezTo>
                    <a:pt x="860" y="122"/>
                    <a:pt x="739" y="0"/>
                    <a:pt x="5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59"/>
            <p:cNvSpPr/>
            <p:nvPr/>
          </p:nvSpPr>
          <p:spPr>
            <a:xfrm>
              <a:off x="6241725" y="1505700"/>
              <a:ext cx="347025" cy="208100"/>
            </a:xfrm>
            <a:custGeom>
              <a:avLst/>
              <a:gdLst/>
              <a:ahLst/>
              <a:cxnLst/>
              <a:rect l="l" t="t" r="r" b="b"/>
              <a:pathLst>
                <a:path w="13881" h="8324" extrusionOk="0">
                  <a:moveTo>
                    <a:pt x="3183" y="1558"/>
                  </a:moveTo>
                  <a:lnTo>
                    <a:pt x="3183" y="3652"/>
                  </a:lnTo>
                  <a:cubicBezTo>
                    <a:pt x="2283" y="3639"/>
                    <a:pt x="1545" y="2900"/>
                    <a:pt x="1545" y="2002"/>
                  </a:cubicBezTo>
                  <a:cubicBezTo>
                    <a:pt x="1545" y="1853"/>
                    <a:pt x="1572" y="1706"/>
                    <a:pt x="1612" y="1558"/>
                  </a:cubicBezTo>
                  <a:close/>
                  <a:moveTo>
                    <a:pt x="1424" y="1035"/>
                  </a:moveTo>
                  <a:cubicBezTo>
                    <a:pt x="1316" y="1035"/>
                    <a:pt x="1223" y="1102"/>
                    <a:pt x="1182" y="1209"/>
                  </a:cubicBezTo>
                  <a:cubicBezTo>
                    <a:pt x="1089" y="1451"/>
                    <a:pt x="1035" y="1719"/>
                    <a:pt x="1035" y="2002"/>
                  </a:cubicBezTo>
                  <a:cubicBezTo>
                    <a:pt x="1035" y="3196"/>
                    <a:pt x="2014" y="4176"/>
                    <a:pt x="3209" y="4176"/>
                  </a:cubicBezTo>
                  <a:lnTo>
                    <a:pt x="3451" y="4176"/>
                  </a:lnTo>
                  <a:cubicBezTo>
                    <a:pt x="3585" y="4176"/>
                    <a:pt x="3706" y="4055"/>
                    <a:pt x="3706" y="3921"/>
                  </a:cubicBezTo>
                  <a:lnTo>
                    <a:pt x="3706" y="1303"/>
                  </a:lnTo>
                  <a:cubicBezTo>
                    <a:pt x="3706" y="1155"/>
                    <a:pt x="3585" y="1035"/>
                    <a:pt x="3451" y="1035"/>
                  </a:cubicBezTo>
                  <a:close/>
                  <a:moveTo>
                    <a:pt x="13358" y="525"/>
                  </a:moveTo>
                  <a:lnTo>
                    <a:pt x="13358" y="7035"/>
                  </a:lnTo>
                  <a:cubicBezTo>
                    <a:pt x="13358" y="7464"/>
                    <a:pt x="13009" y="7801"/>
                    <a:pt x="12579" y="7801"/>
                  </a:cubicBezTo>
                  <a:lnTo>
                    <a:pt x="4484" y="7801"/>
                  </a:lnTo>
                  <a:cubicBezTo>
                    <a:pt x="4055" y="7801"/>
                    <a:pt x="3706" y="7464"/>
                    <a:pt x="3706" y="7035"/>
                  </a:cubicBezTo>
                  <a:lnTo>
                    <a:pt x="3706" y="4955"/>
                  </a:lnTo>
                  <a:cubicBezTo>
                    <a:pt x="3706" y="4807"/>
                    <a:pt x="3585" y="4686"/>
                    <a:pt x="3451" y="4686"/>
                  </a:cubicBezTo>
                  <a:lnTo>
                    <a:pt x="3209" y="4686"/>
                  </a:lnTo>
                  <a:cubicBezTo>
                    <a:pt x="1719" y="4686"/>
                    <a:pt x="511" y="3478"/>
                    <a:pt x="511" y="2002"/>
                  </a:cubicBezTo>
                  <a:cubicBezTo>
                    <a:pt x="511" y="1465"/>
                    <a:pt x="672" y="967"/>
                    <a:pt x="954" y="525"/>
                  </a:cubicBezTo>
                  <a:close/>
                  <a:moveTo>
                    <a:pt x="820" y="1"/>
                  </a:moveTo>
                  <a:cubicBezTo>
                    <a:pt x="739" y="1"/>
                    <a:pt x="659" y="42"/>
                    <a:pt x="618" y="108"/>
                  </a:cubicBezTo>
                  <a:cubicBezTo>
                    <a:pt x="215" y="659"/>
                    <a:pt x="1" y="1316"/>
                    <a:pt x="1" y="2002"/>
                  </a:cubicBezTo>
                  <a:cubicBezTo>
                    <a:pt x="1" y="3759"/>
                    <a:pt x="1424" y="5196"/>
                    <a:pt x="3183" y="5209"/>
                  </a:cubicBezTo>
                  <a:lnTo>
                    <a:pt x="3183" y="7035"/>
                  </a:lnTo>
                  <a:cubicBezTo>
                    <a:pt x="3183" y="7747"/>
                    <a:pt x="3773" y="8324"/>
                    <a:pt x="4484" y="8324"/>
                  </a:cubicBezTo>
                  <a:lnTo>
                    <a:pt x="12579" y="8324"/>
                  </a:lnTo>
                  <a:cubicBezTo>
                    <a:pt x="13304" y="8324"/>
                    <a:pt x="13881" y="7747"/>
                    <a:pt x="13881" y="7035"/>
                  </a:cubicBezTo>
                  <a:lnTo>
                    <a:pt x="13881" y="269"/>
                  </a:lnTo>
                  <a:cubicBezTo>
                    <a:pt x="13881" y="122"/>
                    <a:pt x="13761" y="1"/>
                    <a:pt x="136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59"/>
            <p:cNvSpPr/>
            <p:nvPr/>
          </p:nvSpPr>
          <p:spPr>
            <a:xfrm>
              <a:off x="6541075" y="1566125"/>
              <a:ext cx="13125" cy="113125"/>
            </a:xfrm>
            <a:custGeom>
              <a:avLst/>
              <a:gdLst/>
              <a:ahLst/>
              <a:cxnLst/>
              <a:rect l="l" t="t" r="r" b="b"/>
              <a:pathLst>
                <a:path w="525" h="4525" extrusionOk="0">
                  <a:moveTo>
                    <a:pt x="269" y="0"/>
                  </a:moveTo>
                  <a:cubicBezTo>
                    <a:pt x="122" y="0"/>
                    <a:pt x="1" y="121"/>
                    <a:pt x="1" y="256"/>
                  </a:cubicBezTo>
                  <a:lnTo>
                    <a:pt x="1" y="4269"/>
                  </a:lnTo>
                  <a:cubicBezTo>
                    <a:pt x="1" y="4417"/>
                    <a:pt x="122" y="4524"/>
                    <a:pt x="269" y="4524"/>
                  </a:cubicBezTo>
                  <a:cubicBezTo>
                    <a:pt x="403" y="4524"/>
                    <a:pt x="525" y="4417"/>
                    <a:pt x="525" y="4269"/>
                  </a:cubicBezTo>
                  <a:lnTo>
                    <a:pt x="525" y="256"/>
                  </a:lnTo>
                  <a:cubicBezTo>
                    <a:pt x="525" y="121"/>
                    <a:pt x="403" y="0"/>
                    <a:pt x="2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59"/>
            <p:cNvSpPr/>
            <p:nvPr/>
          </p:nvSpPr>
          <p:spPr>
            <a:xfrm>
              <a:off x="6541075" y="1505700"/>
              <a:ext cx="13125" cy="47675"/>
            </a:xfrm>
            <a:custGeom>
              <a:avLst/>
              <a:gdLst/>
              <a:ahLst/>
              <a:cxnLst/>
              <a:rect l="l" t="t" r="r" b="b"/>
              <a:pathLst>
                <a:path w="525" h="1907" extrusionOk="0">
                  <a:moveTo>
                    <a:pt x="269" y="1"/>
                  </a:moveTo>
                  <a:cubicBezTo>
                    <a:pt x="122" y="1"/>
                    <a:pt x="1" y="122"/>
                    <a:pt x="1" y="269"/>
                  </a:cubicBezTo>
                  <a:lnTo>
                    <a:pt x="1" y="1639"/>
                  </a:lnTo>
                  <a:cubicBezTo>
                    <a:pt x="1" y="1787"/>
                    <a:pt x="122" y="1907"/>
                    <a:pt x="269" y="1907"/>
                  </a:cubicBezTo>
                  <a:cubicBezTo>
                    <a:pt x="403" y="1907"/>
                    <a:pt x="525" y="1787"/>
                    <a:pt x="525" y="1639"/>
                  </a:cubicBezTo>
                  <a:lnTo>
                    <a:pt x="525" y="269"/>
                  </a:lnTo>
                  <a:cubicBezTo>
                    <a:pt x="525" y="122"/>
                    <a:pt x="403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59"/>
            <p:cNvSpPr/>
            <p:nvPr/>
          </p:nvSpPr>
          <p:spPr>
            <a:xfrm>
              <a:off x="6271250" y="1726600"/>
              <a:ext cx="367850" cy="43250"/>
            </a:xfrm>
            <a:custGeom>
              <a:avLst/>
              <a:gdLst/>
              <a:ahLst/>
              <a:cxnLst/>
              <a:rect l="l" t="t" r="r" b="b"/>
              <a:pathLst>
                <a:path w="14714" h="1730" extrusionOk="0">
                  <a:moveTo>
                    <a:pt x="288" y="1"/>
                  </a:moveTo>
                  <a:cubicBezTo>
                    <a:pt x="264" y="1"/>
                    <a:pt x="239" y="4"/>
                    <a:pt x="216" y="12"/>
                  </a:cubicBezTo>
                  <a:cubicBezTo>
                    <a:pt x="81" y="51"/>
                    <a:pt x="1" y="200"/>
                    <a:pt x="42" y="334"/>
                  </a:cubicBezTo>
                  <a:lnTo>
                    <a:pt x="243" y="1045"/>
                  </a:lnTo>
                  <a:cubicBezTo>
                    <a:pt x="350" y="1435"/>
                    <a:pt x="753" y="1730"/>
                    <a:pt x="1143" y="1730"/>
                  </a:cubicBezTo>
                  <a:lnTo>
                    <a:pt x="13559" y="1730"/>
                  </a:lnTo>
                  <a:cubicBezTo>
                    <a:pt x="13962" y="1730"/>
                    <a:pt x="14352" y="1435"/>
                    <a:pt x="14472" y="1045"/>
                  </a:cubicBezTo>
                  <a:lnTo>
                    <a:pt x="14674" y="334"/>
                  </a:lnTo>
                  <a:cubicBezTo>
                    <a:pt x="14713" y="200"/>
                    <a:pt x="14633" y="51"/>
                    <a:pt x="14486" y="12"/>
                  </a:cubicBezTo>
                  <a:cubicBezTo>
                    <a:pt x="14462" y="4"/>
                    <a:pt x="14438" y="1"/>
                    <a:pt x="14415" y="1"/>
                  </a:cubicBezTo>
                  <a:cubicBezTo>
                    <a:pt x="14307" y="1"/>
                    <a:pt x="14210" y="75"/>
                    <a:pt x="14176" y="186"/>
                  </a:cubicBezTo>
                  <a:lnTo>
                    <a:pt x="13976" y="898"/>
                  </a:lnTo>
                  <a:cubicBezTo>
                    <a:pt x="13922" y="1059"/>
                    <a:pt x="13720" y="1206"/>
                    <a:pt x="13559" y="1206"/>
                  </a:cubicBezTo>
                  <a:lnTo>
                    <a:pt x="1143" y="1206"/>
                  </a:lnTo>
                  <a:cubicBezTo>
                    <a:pt x="981" y="1206"/>
                    <a:pt x="780" y="1059"/>
                    <a:pt x="740" y="898"/>
                  </a:cubicBezTo>
                  <a:lnTo>
                    <a:pt x="538" y="186"/>
                  </a:lnTo>
                  <a:cubicBezTo>
                    <a:pt x="505" y="75"/>
                    <a:pt x="399" y="1"/>
                    <a:pt x="28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59"/>
            <p:cNvSpPr/>
            <p:nvPr/>
          </p:nvSpPr>
          <p:spPr>
            <a:xfrm>
              <a:off x="6263200" y="1726875"/>
              <a:ext cx="383625" cy="12775"/>
            </a:xfrm>
            <a:custGeom>
              <a:avLst/>
              <a:gdLst/>
              <a:ahLst/>
              <a:cxnLst/>
              <a:rect l="l" t="t" r="r" b="b"/>
              <a:pathLst>
                <a:path w="15345" h="511" extrusionOk="0">
                  <a:moveTo>
                    <a:pt x="256" y="1"/>
                  </a:moveTo>
                  <a:cubicBezTo>
                    <a:pt x="122" y="1"/>
                    <a:pt x="1" y="108"/>
                    <a:pt x="1" y="255"/>
                  </a:cubicBezTo>
                  <a:cubicBezTo>
                    <a:pt x="1" y="389"/>
                    <a:pt x="122" y="511"/>
                    <a:pt x="256" y="511"/>
                  </a:cubicBezTo>
                  <a:lnTo>
                    <a:pt x="15089" y="511"/>
                  </a:lnTo>
                  <a:cubicBezTo>
                    <a:pt x="15223" y="511"/>
                    <a:pt x="15345" y="389"/>
                    <a:pt x="15345" y="255"/>
                  </a:cubicBezTo>
                  <a:cubicBezTo>
                    <a:pt x="15345" y="108"/>
                    <a:pt x="15223" y="1"/>
                    <a:pt x="150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59"/>
          <p:cNvGrpSpPr/>
          <p:nvPr/>
        </p:nvGrpSpPr>
        <p:grpSpPr>
          <a:xfrm>
            <a:off x="7524746" y="1116157"/>
            <a:ext cx="405425" cy="371525"/>
            <a:chOff x="7735800" y="1389600"/>
            <a:chExt cx="405425" cy="371525"/>
          </a:xfrm>
        </p:grpSpPr>
        <p:sp>
          <p:nvSpPr>
            <p:cNvPr id="620" name="Google Shape;620;p59"/>
            <p:cNvSpPr/>
            <p:nvPr/>
          </p:nvSpPr>
          <p:spPr>
            <a:xfrm>
              <a:off x="7735800" y="1718150"/>
              <a:ext cx="405425" cy="42975"/>
            </a:xfrm>
            <a:custGeom>
              <a:avLst/>
              <a:gdLst/>
              <a:ahLst/>
              <a:cxnLst/>
              <a:rect l="l" t="t" r="r" b="b"/>
              <a:pathLst>
                <a:path w="16217" h="1719" extrusionOk="0">
                  <a:moveTo>
                    <a:pt x="15264" y="511"/>
                  </a:moveTo>
                  <a:lnTo>
                    <a:pt x="15156" y="899"/>
                  </a:lnTo>
                  <a:cubicBezTo>
                    <a:pt x="15116" y="1061"/>
                    <a:pt x="14915" y="1209"/>
                    <a:pt x="14740" y="1209"/>
                  </a:cubicBezTo>
                  <a:lnTo>
                    <a:pt x="1477" y="1209"/>
                  </a:lnTo>
                  <a:cubicBezTo>
                    <a:pt x="1303" y="1209"/>
                    <a:pt x="1101" y="1061"/>
                    <a:pt x="1061" y="899"/>
                  </a:cubicBezTo>
                  <a:lnTo>
                    <a:pt x="954" y="511"/>
                  </a:lnTo>
                  <a:close/>
                  <a:moveTo>
                    <a:pt x="269" y="1"/>
                  </a:moveTo>
                  <a:cubicBezTo>
                    <a:pt x="122" y="1"/>
                    <a:pt x="0" y="108"/>
                    <a:pt x="0" y="255"/>
                  </a:cubicBezTo>
                  <a:cubicBezTo>
                    <a:pt x="0" y="403"/>
                    <a:pt x="122" y="511"/>
                    <a:pt x="269" y="511"/>
                  </a:cubicBezTo>
                  <a:lnTo>
                    <a:pt x="417" y="511"/>
                  </a:lnTo>
                  <a:lnTo>
                    <a:pt x="564" y="1034"/>
                  </a:lnTo>
                  <a:cubicBezTo>
                    <a:pt x="672" y="1424"/>
                    <a:pt x="1074" y="1719"/>
                    <a:pt x="1477" y="1719"/>
                  </a:cubicBezTo>
                  <a:lnTo>
                    <a:pt x="14740" y="1719"/>
                  </a:lnTo>
                  <a:cubicBezTo>
                    <a:pt x="15143" y="1719"/>
                    <a:pt x="15545" y="1424"/>
                    <a:pt x="15653" y="1034"/>
                  </a:cubicBezTo>
                  <a:lnTo>
                    <a:pt x="15801" y="511"/>
                  </a:lnTo>
                  <a:lnTo>
                    <a:pt x="15948" y="511"/>
                  </a:lnTo>
                  <a:cubicBezTo>
                    <a:pt x="16096" y="511"/>
                    <a:pt x="16216" y="403"/>
                    <a:pt x="16216" y="255"/>
                  </a:cubicBezTo>
                  <a:cubicBezTo>
                    <a:pt x="16216" y="108"/>
                    <a:pt x="16096" y="1"/>
                    <a:pt x="159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59"/>
            <p:cNvSpPr/>
            <p:nvPr/>
          </p:nvSpPr>
          <p:spPr>
            <a:xfrm>
              <a:off x="7748900" y="1514425"/>
              <a:ext cx="312800" cy="190650"/>
            </a:xfrm>
            <a:custGeom>
              <a:avLst/>
              <a:gdLst/>
              <a:ahLst/>
              <a:cxnLst/>
              <a:rect l="l" t="t" r="r" b="b"/>
              <a:pathLst>
                <a:path w="12512" h="7626" extrusionOk="0">
                  <a:moveTo>
                    <a:pt x="11975" y="525"/>
                  </a:moveTo>
                  <a:cubicBezTo>
                    <a:pt x="11921" y="1438"/>
                    <a:pt x="11545" y="2297"/>
                    <a:pt x="11142" y="3196"/>
                  </a:cubicBezTo>
                  <a:cubicBezTo>
                    <a:pt x="10713" y="4189"/>
                    <a:pt x="10269" y="5209"/>
                    <a:pt x="10269" y="6337"/>
                  </a:cubicBezTo>
                  <a:cubicBezTo>
                    <a:pt x="10269" y="6766"/>
                    <a:pt x="9920" y="7115"/>
                    <a:pt x="9491" y="7115"/>
                  </a:cubicBezTo>
                  <a:lnTo>
                    <a:pt x="5692" y="7115"/>
                  </a:lnTo>
                  <a:cubicBezTo>
                    <a:pt x="5263" y="7115"/>
                    <a:pt x="4914" y="6766"/>
                    <a:pt x="4914" y="6337"/>
                  </a:cubicBezTo>
                  <a:cubicBezTo>
                    <a:pt x="4914" y="5424"/>
                    <a:pt x="4618" y="4579"/>
                    <a:pt x="4323" y="3867"/>
                  </a:cubicBezTo>
                  <a:cubicBezTo>
                    <a:pt x="4282" y="3773"/>
                    <a:pt x="4189" y="3706"/>
                    <a:pt x="4081" y="3706"/>
                  </a:cubicBezTo>
                  <a:lnTo>
                    <a:pt x="3450" y="3706"/>
                  </a:lnTo>
                  <a:cubicBezTo>
                    <a:pt x="1826" y="3706"/>
                    <a:pt x="511" y="2390"/>
                    <a:pt x="511" y="779"/>
                  </a:cubicBezTo>
                  <a:lnTo>
                    <a:pt x="511" y="525"/>
                  </a:lnTo>
                  <a:lnTo>
                    <a:pt x="10605" y="525"/>
                  </a:lnTo>
                  <a:cubicBezTo>
                    <a:pt x="10578" y="860"/>
                    <a:pt x="10511" y="1223"/>
                    <a:pt x="10391" y="1612"/>
                  </a:cubicBezTo>
                  <a:cubicBezTo>
                    <a:pt x="10350" y="1746"/>
                    <a:pt x="10430" y="1894"/>
                    <a:pt x="10565" y="1934"/>
                  </a:cubicBezTo>
                  <a:lnTo>
                    <a:pt x="10645" y="1934"/>
                  </a:lnTo>
                  <a:cubicBezTo>
                    <a:pt x="10752" y="1934"/>
                    <a:pt x="10860" y="1867"/>
                    <a:pt x="10887" y="1760"/>
                  </a:cubicBezTo>
                  <a:cubicBezTo>
                    <a:pt x="11021" y="1316"/>
                    <a:pt x="11101" y="914"/>
                    <a:pt x="11115" y="525"/>
                  </a:cubicBezTo>
                  <a:close/>
                  <a:moveTo>
                    <a:pt x="255" y="1"/>
                  </a:moveTo>
                  <a:cubicBezTo>
                    <a:pt x="108" y="1"/>
                    <a:pt x="1" y="122"/>
                    <a:pt x="1" y="256"/>
                  </a:cubicBezTo>
                  <a:lnTo>
                    <a:pt x="1" y="779"/>
                  </a:lnTo>
                  <a:cubicBezTo>
                    <a:pt x="1" y="2673"/>
                    <a:pt x="1544" y="4230"/>
                    <a:pt x="3450" y="4230"/>
                  </a:cubicBezTo>
                  <a:lnTo>
                    <a:pt x="3920" y="4230"/>
                  </a:lnTo>
                  <a:cubicBezTo>
                    <a:pt x="4175" y="4874"/>
                    <a:pt x="4404" y="5572"/>
                    <a:pt x="4404" y="6337"/>
                  </a:cubicBezTo>
                  <a:cubicBezTo>
                    <a:pt x="4404" y="7049"/>
                    <a:pt x="4980" y="7626"/>
                    <a:pt x="5692" y="7626"/>
                  </a:cubicBezTo>
                  <a:lnTo>
                    <a:pt x="9491" y="7626"/>
                  </a:lnTo>
                  <a:cubicBezTo>
                    <a:pt x="10203" y="7626"/>
                    <a:pt x="10779" y="7049"/>
                    <a:pt x="10779" y="6337"/>
                  </a:cubicBezTo>
                  <a:cubicBezTo>
                    <a:pt x="10779" y="5317"/>
                    <a:pt x="11196" y="4391"/>
                    <a:pt x="11626" y="3398"/>
                  </a:cubicBezTo>
                  <a:cubicBezTo>
                    <a:pt x="12055" y="2417"/>
                    <a:pt x="12512" y="1397"/>
                    <a:pt x="12512" y="256"/>
                  </a:cubicBezTo>
                  <a:cubicBezTo>
                    <a:pt x="12512" y="122"/>
                    <a:pt x="12390" y="1"/>
                    <a:pt x="122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59"/>
            <p:cNvSpPr/>
            <p:nvPr/>
          </p:nvSpPr>
          <p:spPr>
            <a:xfrm>
              <a:off x="7776075" y="1540300"/>
              <a:ext cx="70500" cy="54025"/>
            </a:xfrm>
            <a:custGeom>
              <a:avLst/>
              <a:gdLst/>
              <a:ahLst/>
              <a:cxnLst/>
              <a:rect l="l" t="t" r="r" b="b"/>
              <a:pathLst>
                <a:path w="2820" h="2161" extrusionOk="0">
                  <a:moveTo>
                    <a:pt x="1772" y="523"/>
                  </a:moveTo>
                  <a:cubicBezTo>
                    <a:pt x="1880" y="899"/>
                    <a:pt x="2014" y="1275"/>
                    <a:pt x="2162" y="1624"/>
                  </a:cubicBezTo>
                  <a:cubicBezTo>
                    <a:pt x="1477" y="1557"/>
                    <a:pt x="900" y="1128"/>
                    <a:pt x="632" y="523"/>
                  </a:cubicBezTo>
                  <a:close/>
                  <a:moveTo>
                    <a:pt x="269" y="0"/>
                  </a:moveTo>
                  <a:cubicBezTo>
                    <a:pt x="188" y="0"/>
                    <a:pt x="108" y="40"/>
                    <a:pt x="68" y="93"/>
                  </a:cubicBezTo>
                  <a:cubicBezTo>
                    <a:pt x="14" y="161"/>
                    <a:pt x="0" y="242"/>
                    <a:pt x="14" y="322"/>
                  </a:cubicBezTo>
                  <a:cubicBezTo>
                    <a:pt x="283" y="1396"/>
                    <a:pt x="1249" y="2161"/>
                    <a:pt x="2363" y="2161"/>
                  </a:cubicBezTo>
                  <a:lnTo>
                    <a:pt x="2551" y="2161"/>
                  </a:lnTo>
                  <a:cubicBezTo>
                    <a:pt x="2645" y="2161"/>
                    <a:pt x="2726" y="2107"/>
                    <a:pt x="2766" y="2040"/>
                  </a:cubicBezTo>
                  <a:cubicBezTo>
                    <a:pt x="2819" y="1960"/>
                    <a:pt x="2819" y="1879"/>
                    <a:pt x="2792" y="1799"/>
                  </a:cubicBezTo>
                  <a:cubicBezTo>
                    <a:pt x="2578" y="1289"/>
                    <a:pt x="2350" y="752"/>
                    <a:pt x="2229" y="201"/>
                  </a:cubicBezTo>
                  <a:cubicBezTo>
                    <a:pt x="2202" y="81"/>
                    <a:pt x="2094" y="0"/>
                    <a:pt x="19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59"/>
            <p:cNvSpPr/>
            <p:nvPr/>
          </p:nvSpPr>
          <p:spPr>
            <a:xfrm>
              <a:off x="7971075" y="1575875"/>
              <a:ext cx="41625" cy="94975"/>
            </a:xfrm>
            <a:custGeom>
              <a:avLst/>
              <a:gdLst/>
              <a:ahLst/>
              <a:cxnLst/>
              <a:rect l="l" t="t" r="r" b="b"/>
              <a:pathLst>
                <a:path w="1665" h="3799" extrusionOk="0">
                  <a:moveTo>
                    <a:pt x="1365" y="0"/>
                  </a:moveTo>
                  <a:cubicBezTo>
                    <a:pt x="1264" y="0"/>
                    <a:pt x="1167" y="63"/>
                    <a:pt x="1128" y="161"/>
                  </a:cubicBezTo>
                  <a:cubicBezTo>
                    <a:pt x="1047" y="349"/>
                    <a:pt x="967" y="550"/>
                    <a:pt x="886" y="738"/>
                  </a:cubicBezTo>
                  <a:cubicBezTo>
                    <a:pt x="496" y="1611"/>
                    <a:pt x="94" y="2524"/>
                    <a:pt x="13" y="3517"/>
                  </a:cubicBezTo>
                  <a:cubicBezTo>
                    <a:pt x="0" y="3651"/>
                    <a:pt x="107" y="3785"/>
                    <a:pt x="255" y="3785"/>
                  </a:cubicBezTo>
                  <a:cubicBezTo>
                    <a:pt x="255" y="3798"/>
                    <a:pt x="269" y="3798"/>
                    <a:pt x="269" y="3798"/>
                  </a:cubicBezTo>
                  <a:cubicBezTo>
                    <a:pt x="403" y="3798"/>
                    <a:pt x="523" y="3691"/>
                    <a:pt x="523" y="3557"/>
                  </a:cubicBezTo>
                  <a:cubicBezTo>
                    <a:pt x="604" y="2658"/>
                    <a:pt x="967" y="1826"/>
                    <a:pt x="1355" y="940"/>
                  </a:cubicBezTo>
                  <a:cubicBezTo>
                    <a:pt x="1436" y="752"/>
                    <a:pt x="1530" y="550"/>
                    <a:pt x="1611" y="362"/>
                  </a:cubicBezTo>
                  <a:cubicBezTo>
                    <a:pt x="1665" y="228"/>
                    <a:pt x="1597" y="80"/>
                    <a:pt x="1477" y="27"/>
                  </a:cubicBezTo>
                  <a:cubicBezTo>
                    <a:pt x="1441" y="9"/>
                    <a:pt x="1403" y="0"/>
                    <a:pt x="1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59"/>
            <p:cNvSpPr/>
            <p:nvPr/>
          </p:nvSpPr>
          <p:spPr>
            <a:xfrm>
              <a:off x="79019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7" y="0"/>
                    <a:pt x="350" y="108"/>
                    <a:pt x="350" y="256"/>
                  </a:cubicBezTo>
                  <a:cubicBezTo>
                    <a:pt x="350" y="524"/>
                    <a:pt x="282" y="645"/>
                    <a:pt x="202" y="793"/>
                  </a:cubicBezTo>
                  <a:cubicBezTo>
                    <a:pt x="108" y="981"/>
                    <a:pt x="1" y="1181"/>
                    <a:pt x="1" y="1571"/>
                  </a:cubicBezTo>
                  <a:cubicBezTo>
                    <a:pt x="1" y="1974"/>
                    <a:pt x="108" y="2175"/>
                    <a:pt x="202" y="2350"/>
                  </a:cubicBezTo>
                  <a:cubicBezTo>
                    <a:pt x="282" y="2511"/>
                    <a:pt x="350" y="2631"/>
                    <a:pt x="350" y="2900"/>
                  </a:cubicBezTo>
                  <a:cubicBezTo>
                    <a:pt x="350" y="3168"/>
                    <a:pt x="282" y="3290"/>
                    <a:pt x="202" y="3437"/>
                  </a:cubicBezTo>
                  <a:cubicBezTo>
                    <a:pt x="108" y="3625"/>
                    <a:pt x="1" y="3827"/>
                    <a:pt x="1" y="4215"/>
                  </a:cubicBezTo>
                  <a:cubicBezTo>
                    <a:pt x="1" y="4363"/>
                    <a:pt x="108" y="4471"/>
                    <a:pt x="255" y="4471"/>
                  </a:cubicBezTo>
                  <a:cubicBezTo>
                    <a:pt x="404" y="4471"/>
                    <a:pt x="511" y="4363"/>
                    <a:pt x="511" y="4215"/>
                  </a:cubicBezTo>
                  <a:cubicBezTo>
                    <a:pt x="511" y="3947"/>
                    <a:pt x="577" y="3827"/>
                    <a:pt x="658" y="3678"/>
                  </a:cubicBezTo>
                  <a:cubicBezTo>
                    <a:pt x="753" y="3490"/>
                    <a:pt x="860" y="3290"/>
                    <a:pt x="860" y="2900"/>
                  </a:cubicBezTo>
                  <a:cubicBezTo>
                    <a:pt x="860" y="2497"/>
                    <a:pt x="753" y="2296"/>
                    <a:pt x="658" y="2121"/>
                  </a:cubicBezTo>
                  <a:cubicBezTo>
                    <a:pt x="577" y="1960"/>
                    <a:pt x="511" y="1840"/>
                    <a:pt x="511" y="1571"/>
                  </a:cubicBezTo>
                  <a:cubicBezTo>
                    <a:pt x="511" y="1303"/>
                    <a:pt x="577" y="1181"/>
                    <a:pt x="658" y="1034"/>
                  </a:cubicBezTo>
                  <a:cubicBezTo>
                    <a:pt x="753" y="846"/>
                    <a:pt x="860" y="645"/>
                    <a:pt x="860" y="256"/>
                  </a:cubicBezTo>
                  <a:cubicBezTo>
                    <a:pt x="860" y="108"/>
                    <a:pt x="739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59"/>
            <p:cNvSpPr/>
            <p:nvPr/>
          </p:nvSpPr>
          <p:spPr>
            <a:xfrm>
              <a:off x="7953625" y="1389600"/>
              <a:ext cx="21500" cy="111775"/>
            </a:xfrm>
            <a:custGeom>
              <a:avLst/>
              <a:gdLst/>
              <a:ahLst/>
              <a:cxnLst/>
              <a:rect l="l" t="t" r="r" b="b"/>
              <a:pathLst>
                <a:path w="860" h="4471" extrusionOk="0">
                  <a:moveTo>
                    <a:pt x="604" y="0"/>
                  </a:moveTo>
                  <a:cubicBezTo>
                    <a:pt x="456" y="0"/>
                    <a:pt x="349" y="108"/>
                    <a:pt x="349" y="256"/>
                  </a:cubicBezTo>
                  <a:cubicBezTo>
                    <a:pt x="349" y="524"/>
                    <a:pt x="281" y="645"/>
                    <a:pt x="201" y="793"/>
                  </a:cubicBezTo>
                  <a:cubicBezTo>
                    <a:pt x="107" y="981"/>
                    <a:pt x="0" y="1181"/>
                    <a:pt x="0" y="1571"/>
                  </a:cubicBezTo>
                  <a:cubicBezTo>
                    <a:pt x="0" y="1974"/>
                    <a:pt x="107" y="2175"/>
                    <a:pt x="201" y="2350"/>
                  </a:cubicBezTo>
                  <a:cubicBezTo>
                    <a:pt x="281" y="2511"/>
                    <a:pt x="349" y="2631"/>
                    <a:pt x="349" y="2900"/>
                  </a:cubicBezTo>
                  <a:cubicBezTo>
                    <a:pt x="349" y="3168"/>
                    <a:pt x="281" y="3290"/>
                    <a:pt x="201" y="3437"/>
                  </a:cubicBezTo>
                  <a:cubicBezTo>
                    <a:pt x="107" y="3625"/>
                    <a:pt x="0" y="3827"/>
                    <a:pt x="0" y="4215"/>
                  </a:cubicBezTo>
                  <a:cubicBezTo>
                    <a:pt x="0" y="4363"/>
                    <a:pt x="120" y="4471"/>
                    <a:pt x="255" y="4471"/>
                  </a:cubicBezTo>
                  <a:cubicBezTo>
                    <a:pt x="403" y="4471"/>
                    <a:pt x="523" y="4363"/>
                    <a:pt x="523" y="4215"/>
                  </a:cubicBezTo>
                  <a:cubicBezTo>
                    <a:pt x="523" y="3947"/>
                    <a:pt x="577" y="3827"/>
                    <a:pt x="657" y="3678"/>
                  </a:cubicBezTo>
                  <a:cubicBezTo>
                    <a:pt x="752" y="3490"/>
                    <a:pt x="859" y="3290"/>
                    <a:pt x="859" y="2900"/>
                  </a:cubicBezTo>
                  <a:cubicBezTo>
                    <a:pt x="859" y="2497"/>
                    <a:pt x="752" y="2296"/>
                    <a:pt x="657" y="2121"/>
                  </a:cubicBezTo>
                  <a:cubicBezTo>
                    <a:pt x="577" y="1960"/>
                    <a:pt x="523" y="1840"/>
                    <a:pt x="523" y="1571"/>
                  </a:cubicBezTo>
                  <a:cubicBezTo>
                    <a:pt x="523" y="1303"/>
                    <a:pt x="577" y="1181"/>
                    <a:pt x="657" y="1034"/>
                  </a:cubicBezTo>
                  <a:cubicBezTo>
                    <a:pt x="752" y="846"/>
                    <a:pt x="859" y="645"/>
                    <a:pt x="859" y="256"/>
                  </a:cubicBezTo>
                  <a:cubicBezTo>
                    <a:pt x="859" y="108"/>
                    <a:pt x="752" y="0"/>
                    <a:pt x="60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6" name="Google Shape;626;p59"/>
          <p:cNvGrpSpPr/>
          <p:nvPr/>
        </p:nvGrpSpPr>
        <p:grpSpPr>
          <a:xfrm>
            <a:off x="6564033" y="1092020"/>
            <a:ext cx="353068" cy="435295"/>
            <a:chOff x="7041125" y="1376525"/>
            <a:chExt cx="322525" cy="397675"/>
          </a:xfrm>
        </p:grpSpPr>
        <p:sp>
          <p:nvSpPr>
            <p:cNvPr id="627" name="Google Shape;627;p59"/>
            <p:cNvSpPr/>
            <p:nvPr/>
          </p:nvSpPr>
          <p:spPr>
            <a:xfrm>
              <a:off x="7204225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6" y="1316"/>
                    <a:pt x="336" y="1584"/>
                  </a:cubicBezTo>
                  <a:cubicBezTo>
                    <a:pt x="336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390" y="3154"/>
                    <a:pt x="510" y="3047"/>
                    <a:pt x="510" y="2900"/>
                  </a:cubicBezTo>
                  <a:cubicBezTo>
                    <a:pt x="510" y="2631"/>
                    <a:pt x="578" y="2510"/>
                    <a:pt x="658" y="2363"/>
                  </a:cubicBezTo>
                  <a:cubicBezTo>
                    <a:pt x="752" y="2175"/>
                    <a:pt x="859" y="1973"/>
                    <a:pt x="859" y="1584"/>
                  </a:cubicBezTo>
                  <a:cubicBezTo>
                    <a:pt x="859" y="1181"/>
                    <a:pt x="752" y="980"/>
                    <a:pt x="658" y="792"/>
                  </a:cubicBezTo>
                  <a:cubicBezTo>
                    <a:pt x="578" y="645"/>
                    <a:pt x="510" y="523"/>
                    <a:pt x="510" y="255"/>
                  </a:cubicBezTo>
                  <a:cubicBezTo>
                    <a:pt x="510" y="108"/>
                    <a:pt x="390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59"/>
            <p:cNvSpPr/>
            <p:nvPr/>
          </p:nvSpPr>
          <p:spPr>
            <a:xfrm>
              <a:off x="7255900" y="1376525"/>
              <a:ext cx="21500" cy="78875"/>
            </a:xfrm>
            <a:custGeom>
              <a:avLst/>
              <a:gdLst/>
              <a:ahLst/>
              <a:cxnLst/>
              <a:rect l="l" t="t" r="r" b="b"/>
              <a:pathLst>
                <a:path w="860" h="3155" extrusionOk="0">
                  <a:moveTo>
                    <a:pt x="256" y="0"/>
                  </a:moveTo>
                  <a:cubicBezTo>
                    <a:pt x="108" y="0"/>
                    <a:pt x="0" y="108"/>
                    <a:pt x="0" y="255"/>
                  </a:cubicBezTo>
                  <a:cubicBezTo>
                    <a:pt x="0" y="645"/>
                    <a:pt x="108" y="859"/>
                    <a:pt x="202" y="1033"/>
                  </a:cubicBezTo>
                  <a:cubicBezTo>
                    <a:pt x="283" y="1194"/>
                    <a:pt x="337" y="1316"/>
                    <a:pt x="337" y="1584"/>
                  </a:cubicBezTo>
                  <a:cubicBezTo>
                    <a:pt x="337" y="1839"/>
                    <a:pt x="283" y="1960"/>
                    <a:pt x="202" y="2121"/>
                  </a:cubicBezTo>
                  <a:cubicBezTo>
                    <a:pt x="108" y="2295"/>
                    <a:pt x="0" y="2510"/>
                    <a:pt x="0" y="2900"/>
                  </a:cubicBezTo>
                  <a:cubicBezTo>
                    <a:pt x="0" y="3047"/>
                    <a:pt x="108" y="3154"/>
                    <a:pt x="256" y="3154"/>
                  </a:cubicBezTo>
                  <a:cubicBezTo>
                    <a:pt x="403" y="3154"/>
                    <a:pt x="511" y="3047"/>
                    <a:pt x="511" y="2900"/>
                  </a:cubicBezTo>
                  <a:cubicBezTo>
                    <a:pt x="511" y="2631"/>
                    <a:pt x="578" y="2510"/>
                    <a:pt x="659" y="2363"/>
                  </a:cubicBezTo>
                  <a:cubicBezTo>
                    <a:pt x="752" y="2175"/>
                    <a:pt x="860" y="1973"/>
                    <a:pt x="860" y="1584"/>
                  </a:cubicBezTo>
                  <a:cubicBezTo>
                    <a:pt x="860" y="1181"/>
                    <a:pt x="752" y="980"/>
                    <a:pt x="659" y="792"/>
                  </a:cubicBezTo>
                  <a:cubicBezTo>
                    <a:pt x="578" y="645"/>
                    <a:pt x="511" y="523"/>
                    <a:pt x="511" y="255"/>
                  </a:cubicBezTo>
                  <a:cubicBezTo>
                    <a:pt x="511" y="108"/>
                    <a:pt x="403" y="0"/>
                    <a:pt x="25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59"/>
            <p:cNvSpPr/>
            <p:nvPr/>
          </p:nvSpPr>
          <p:spPr>
            <a:xfrm>
              <a:off x="7041125" y="1468475"/>
              <a:ext cx="322525" cy="305725"/>
            </a:xfrm>
            <a:custGeom>
              <a:avLst/>
              <a:gdLst/>
              <a:ahLst/>
              <a:cxnLst/>
              <a:rect l="l" t="t" r="r" b="b"/>
              <a:pathLst>
                <a:path w="12901" h="12229" extrusionOk="0">
                  <a:moveTo>
                    <a:pt x="12350" y="510"/>
                  </a:moveTo>
                  <a:lnTo>
                    <a:pt x="11518" y="10054"/>
                  </a:lnTo>
                  <a:cubicBezTo>
                    <a:pt x="11437" y="10967"/>
                    <a:pt x="10619" y="11706"/>
                    <a:pt x="9706" y="11706"/>
                  </a:cubicBezTo>
                  <a:lnTo>
                    <a:pt x="6256" y="11706"/>
                  </a:lnTo>
                  <a:cubicBezTo>
                    <a:pt x="5343" y="11706"/>
                    <a:pt x="4537" y="10967"/>
                    <a:pt x="4457" y="10054"/>
                  </a:cubicBezTo>
                  <a:cubicBezTo>
                    <a:pt x="4444" y="9920"/>
                    <a:pt x="4337" y="9827"/>
                    <a:pt x="4202" y="9827"/>
                  </a:cubicBezTo>
                  <a:lnTo>
                    <a:pt x="3329" y="9827"/>
                  </a:lnTo>
                  <a:cubicBezTo>
                    <a:pt x="2565" y="9827"/>
                    <a:pt x="1840" y="9397"/>
                    <a:pt x="1316" y="8631"/>
                  </a:cubicBezTo>
                  <a:cubicBezTo>
                    <a:pt x="793" y="7880"/>
                    <a:pt x="510" y="6900"/>
                    <a:pt x="510" y="5853"/>
                  </a:cubicBezTo>
                  <a:cubicBezTo>
                    <a:pt x="510" y="4819"/>
                    <a:pt x="793" y="3840"/>
                    <a:pt x="1316" y="3088"/>
                  </a:cubicBezTo>
                  <a:cubicBezTo>
                    <a:pt x="1840" y="2322"/>
                    <a:pt x="2565" y="1893"/>
                    <a:pt x="3329" y="1893"/>
                  </a:cubicBezTo>
                  <a:lnTo>
                    <a:pt x="3451" y="1893"/>
                  </a:lnTo>
                  <a:cubicBezTo>
                    <a:pt x="3517" y="1893"/>
                    <a:pt x="3598" y="1866"/>
                    <a:pt x="3639" y="1812"/>
                  </a:cubicBezTo>
                  <a:cubicBezTo>
                    <a:pt x="3692" y="1758"/>
                    <a:pt x="3719" y="1678"/>
                    <a:pt x="3705" y="1611"/>
                  </a:cubicBezTo>
                  <a:lnTo>
                    <a:pt x="3612" y="510"/>
                  </a:lnTo>
                  <a:close/>
                  <a:moveTo>
                    <a:pt x="3276" y="0"/>
                  </a:moveTo>
                  <a:cubicBezTo>
                    <a:pt x="3263" y="0"/>
                    <a:pt x="3263" y="13"/>
                    <a:pt x="3249" y="13"/>
                  </a:cubicBezTo>
                  <a:lnTo>
                    <a:pt x="3222" y="13"/>
                  </a:lnTo>
                  <a:lnTo>
                    <a:pt x="3222" y="27"/>
                  </a:lnTo>
                  <a:lnTo>
                    <a:pt x="3209" y="27"/>
                  </a:lnTo>
                  <a:cubicBezTo>
                    <a:pt x="3195" y="27"/>
                    <a:pt x="3195" y="27"/>
                    <a:pt x="3195" y="40"/>
                  </a:cubicBezTo>
                  <a:lnTo>
                    <a:pt x="3182" y="40"/>
                  </a:lnTo>
                  <a:cubicBezTo>
                    <a:pt x="3182" y="40"/>
                    <a:pt x="3182" y="54"/>
                    <a:pt x="3168" y="54"/>
                  </a:cubicBezTo>
                  <a:lnTo>
                    <a:pt x="3155" y="54"/>
                  </a:lnTo>
                  <a:lnTo>
                    <a:pt x="3155" y="67"/>
                  </a:lnTo>
                  <a:lnTo>
                    <a:pt x="3141" y="81"/>
                  </a:lnTo>
                  <a:lnTo>
                    <a:pt x="3128" y="94"/>
                  </a:lnTo>
                  <a:lnTo>
                    <a:pt x="3114" y="108"/>
                  </a:lnTo>
                  <a:lnTo>
                    <a:pt x="3114" y="121"/>
                  </a:lnTo>
                  <a:cubicBezTo>
                    <a:pt x="3114" y="121"/>
                    <a:pt x="3102" y="121"/>
                    <a:pt x="3102" y="135"/>
                  </a:cubicBezTo>
                  <a:lnTo>
                    <a:pt x="3102" y="147"/>
                  </a:lnTo>
                  <a:lnTo>
                    <a:pt x="3088" y="147"/>
                  </a:lnTo>
                  <a:lnTo>
                    <a:pt x="3088" y="161"/>
                  </a:lnTo>
                  <a:lnTo>
                    <a:pt x="3088" y="174"/>
                  </a:lnTo>
                  <a:lnTo>
                    <a:pt x="3075" y="188"/>
                  </a:lnTo>
                  <a:lnTo>
                    <a:pt x="3075" y="201"/>
                  </a:lnTo>
                  <a:lnTo>
                    <a:pt x="3075" y="215"/>
                  </a:lnTo>
                  <a:lnTo>
                    <a:pt x="3075" y="228"/>
                  </a:lnTo>
                  <a:lnTo>
                    <a:pt x="3075" y="242"/>
                  </a:lnTo>
                  <a:lnTo>
                    <a:pt x="3075" y="255"/>
                  </a:lnTo>
                  <a:lnTo>
                    <a:pt x="3075" y="269"/>
                  </a:lnTo>
                  <a:lnTo>
                    <a:pt x="3075" y="282"/>
                  </a:lnTo>
                  <a:lnTo>
                    <a:pt x="3168" y="1382"/>
                  </a:lnTo>
                  <a:cubicBezTo>
                    <a:pt x="2282" y="1436"/>
                    <a:pt x="1477" y="1933"/>
                    <a:pt x="886" y="2792"/>
                  </a:cubicBezTo>
                  <a:cubicBezTo>
                    <a:pt x="309" y="3625"/>
                    <a:pt x="0" y="4712"/>
                    <a:pt x="0" y="5853"/>
                  </a:cubicBezTo>
                  <a:cubicBezTo>
                    <a:pt x="0" y="7008"/>
                    <a:pt x="309" y="8094"/>
                    <a:pt x="886" y="8914"/>
                  </a:cubicBezTo>
                  <a:cubicBezTo>
                    <a:pt x="1518" y="9839"/>
                    <a:pt x="2390" y="10337"/>
                    <a:pt x="3329" y="10337"/>
                  </a:cubicBezTo>
                  <a:lnTo>
                    <a:pt x="3974" y="10337"/>
                  </a:lnTo>
                  <a:cubicBezTo>
                    <a:pt x="4188" y="11397"/>
                    <a:pt x="5169" y="12229"/>
                    <a:pt x="6256" y="12229"/>
                  </a:cubicBezTo>
                  <a:lnTo>
                    <a:pt x="9706" y="12229"/>
                  </a:lnTo>
                  <a:cubicBezTo>
                    <a:pt x="10887" y="12229"/>
                    <a:pt x="11921" y="11276"/>
                    <a:pt x="12028" y="10108"/>
                  </a:cubicBezTo>
                  <a:lnTo>
                    <a:pt x="12901" y="282"/>
                  </a:lnTo>
                  <a:lnTo>
                    <a:pt x="12901" y="269"/>
                  </a:lnTo>
                  <a:lnTo>
                    <a:pt x="12901" y="255"/>
                  </a:lnTo>
                  <a:lnTo>
                    <a:pt x="12901" y="242"/>
                  </a:lnTo>
                  <a:lnTo>
                    <a:pt x="12901" y="228"/>
                  </a:lnTo>
                  <a:lnTo>
                    <a:pt x="12901" y="215"/>
                  </a:lnTo>
                  <a:cubicBezTo>
                    <a:pt x="12887" y="215"/>
                    <a:pt x="12887" y="201"/>
                    <a:pt x="12887" y="201"/>
                  </a:cubicBezTo>
                  <a:lnTo>
                    <a:pt x="12887" y="188"/>
                  </a:lnTo>
                  <a:lnTo>
                    <a:pt x="12887" y="174"/>
                  </a:lnTo>
                  <a:lnTo>
                    <a:pt x="12887" y="161"/>
                  </a:lnTo>
                  <a:cubicBezTo>
                    <a:pt x="12874" y="161"/>
                    <a:pt x="12874" y="161"/>
                    <a:pt x="12874" y="147"/>
                  </a:cubicBezTo>
                  <a:cubicBezTo>
                    <a:pt x="12874" y="135"/>
                    <a:pt x="12860" y="135"/>
                    <a:pt x="12860" y="135"/>
                  </a:cubicBezTo>
                  <a:lnTo>
                    <a:pt x="12860" y="121"/>
                  </a:lnTo>
                  <a:lnTo>
                    <a:pt x="12847" y="108"/>
                  </a:lnTo>
                  <a:lnTo>
                    <a:pt x="12847" y="94"/>
                  </a:lnTo>
                  <a:cubicBezTo>
                    <a:pt x="12833" y="94"/>
                    <a:pt x="12833" y="94"/>
                    <a:pt x="12833" y="81"/>
                  </a:cubicBezTo>
                  <a:lnTo>
                    <a:pt x="12820" y="81"/>
                  </a:lnTo>
                  <a:lnTo>
                    <a:pt x="12820" y="67"/>
                  </a:lnTo>
                  <a:cubicBezTo>
                    <a:pt x="12806" y="67"/>
                    <a:pt x="12806" y="67"/>
                    <a:pt x="12806" y="54"/>
                  </a:cubicBezTo>
                  <a:lnTo>
                    <a:pt x="12794" y="54"/>
                  </a:lnTo>
                  <a:lnTo>
                    <a:pt x="12794" y="40"/>
                  </a:lnTo>
                  <a:lnTo>
                    <a:pt x="12767" y="40"/>
                  </a:lnTo>
                  <a:lnTo>
                    <a:pt x="12767" y="27"/>
                  </a:lnTo>
                  <a:lnTo>
                    <a:pt x="12753" y="27"/>
                  </a:lnTo>
                  <a:cubicBezTo>
                    <a:pt x="12740" y="27"/>
                    <a:pt x="12740" y="13"/>
                    <a:pt x="12740" y="13"/>
                  </a:cubicBezTo>
                  <a:lnTo>
                    <a:pt x="12713" y="13"/>
                  </a:lnTo>
                  <a:lnTo>
                    <a:pt x="12699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59"/>
            <p:cNvSpPr/>
            <p:nvPr/>
          </p:nvSpPr>
          <p:spPr>
            <a:xfrm>
              <a:off x="7066975" y="1528875"/>
              <a:ext cx="83250" cy="172175"/>
            </a:xfrm>
            <a:custGeom>
              <a:avLst/>
              <a:gdLst/>
              <a:ahLst/>
              <a:cxnLst/>
              <a:rect l="l" t="t" r="r" b="b"/>
              <a:pathLst>
                <a:path w="3330" h="6887" extrusionOk="0">
                  <a:moveTo>
                    <a:pt x="2268" y="511"/>
                  </a:moveTo>
                  <a:lnTo>
                    <a:pt x="2792" y="6376"/>
                  </a:lnTo>
                  <a:lnTo>
                    <a:pt x="2295" y="6376"/>
                  </a:lnTo>
                  <a:cubicBezTo>
                    <a:pt x="1880" y="6376"/>
                    <a:pt x="1463" y="6108"/>
                    <a:pt x="1128" y="5625"/>
                  </a:cubicBezTo>
                  <a:cubicBezTo>
                    <a:pt x="738" y="5048"/>
                    <a:pt x="523" y="4282"/>
                    <a:pt x="523" y="3437"/>
                  </a:cubicBezTo>
                  <a:cubicBezTo>
                    <a:pt x="523" y="2605"/>
                    <a:pt x="738" y="1839"/>
                    <a:pt x="1128" y="1262"/>
                  </a:cubicBezTo>
                  <a:cubicBezTo>
                    <a:pt x="1450" y="792"/>
                    <a:pt x="1866" y="524"/>
                    <a:pt x="2268" y="511"/>
                  </a:cubicBezTo>
                  <a:close/>
                  <a:moveTo>
                    <a:pt x="2295" y="1"/>
                  </a:moveTo>
                  <a:cubicBezTo>
                    <a:pt x="1705" y="1"/>
                    <a:pt x="1141" y="336"/>
                    <a:pt x="698" y="967"/>
                  </a:cubicBezTo>
                  <a:cubicBezTo>
                    <a:pt x="255" y="1624"/>
                    <a:pt x="0" y="2510"/>
                    <a:pt x="0" y="3437"/>
                  </a:cubicBezTo>
                  <a:cubicBezTo>
                    <a:pt x="0" y="4377"/>
                    <a:pt x="255" y="5263"/>
                    <a:pt x="698" y="5920"/>
                  </a:cubicBezTo>
                  <a:cubicBezTo>
                    <a:pt x="1141" y="6551"/>
                    <a:pt x="1705" y="6886"/>
                    <a:pt x="2295" y="6886"/>
                  </a:cubicBezTo>
                  <a:lnTo>
                    <a:pt x="3074" y="6886"/>
                  </a:lnTo>
                  <a:cubicBezTo>
                    <a:pt x="3142" y="6886"/>
                    <a:pt x="3208" y="6860"/>
                    <a:pt x="3262" y="6806"/>
                  </a:cubicBezTo>
                  <a:cubicBezTo>
                    <a:pt x="3315" y="6752"/>
                    <a:pt x="3329" y="6686"/>
                    <a:pt x="3329" y="6605"/>
                  </a:cubicBezTo>
                  <a:lnTo>
                    <a:pt x="2766" y="228"/>
                  </a:lnTo>
                  <a:cubicBezTo>
                    <a:pt x="2752" y="94"/>
                    <a:pt x="2644" y="1"/>
                    <a:pt x="25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59"/>
            <p:cNvSpPr/>
            <p:nvPr/>
          </p:nvSpPr>
          <p:spPr>
            <a:xfrm>
              <a:off x="7151200" y="1554700"/>
              <a:ext cx="178900" cy="193675"/>
            </a:xfrm>
            <a:custGeom>
              <a:avLst/>
              <a:gdLst/>
              <a:ahLst/>
              <a:cxnLst/>
              <a:rect l="l" t="t" r="r" b="b"/>
              <a:pathLst>
                <a:path w="7156" h="7747" extrusionOk="0">
                  <a:moveTo>
                    <a:pt x="269" y="1"/>
                  </a:moveTo>
                  <a:cubicBezTo>
                    <a:pt x="202" y="1"/>
                    <a:pt x="122" y="28"/>
                    <a:pt x="81" y="81"/>
                  </a:cubicBezTo>
                  <a:cubicBezTo>
                    <a:pt x="27" y="135"/>
                    <a:pt x="0" y="203"/>
                    <a:pt x="14" y="283"/>
                  </a:cubicBezTo>
                  <a:lnTo>
                    <a:pt x="564" y="6565"/>
                  </a:lnTo>
                  <a:cubicBezTo>
                    <a:pt x="618" y="7210"/>
                    <a:pt x="1208" y="7747"/>
                    <a:pt x="1853" y="7747"/>
                  </a:cubicBezTo>
                  <a:lnTo>
                    <a:pt x="5303" y="7747"/>
                  </a:lnTo>
                  <a:cubicBezTo>
                    <a:pt x="5947" y="7747"/>
                    <a:pt x="6538" y="7210"/>
                    <a:pt x="6592" y="6565"/>
                  </a:cubicBezTo>
                  <a:lnTo>
                    <a:pt x="6833" y="3934"/>
                  </a:lnTo>
                  <a:cubicBezTo>
                    <a:pt x="6846" y="3800"/>
                    <a:pt x="6739" y="3666"/>
                    <a:pt x="6592" y="3652"/>
                  </a:cubicBezTo>
                  <a:cubicBezTo>
                    <a:pt x="6584" y="3651"/>
                    <a:pt x="6577" y="3651"/>
                    <a:pt x="6570" y="3651"/>
                  </a:cubicBezTo>
                  <a:cubicBezTo>
                    <a:pt x="6443" y="3651"/>
                    <a:pt x="6323" y="3754"/>
                    <a:pt x="6309" y="3894"/>
                  </a:cubicBezTo>
                  <a:lnTo>
                    <a:pt x="6082" y="6525"/>
                  </a:lnTo>
                  <a:cubicBezTo>
                    <a:pt x="6041" y="6888"/>
                    <a:pt x="5679" y="7223"/>
                    <a:pt x="5303" y="7223"/>
                  </a:cubicBezTo>
                  <a:lnTo>
                    <a:pt x="1853" y="7223"/>
                  </a:lnTo>
                  <a:cubicBezTo>
                    <a:pt x="1491" y="7223"/>
                    <a:pt x="1115" y="6888"/>
                    <a:pt x="1088" y="6525"/>
                  </a:cubicBezTo>
                  <a:lnTo>
                    <a:pt x="551" y="538"/>
                  </a:lnTo>
                  <a:lnTo>
                    <a:pt x="551" y="538"/>
                  </a:lnTo>
                  <a:cubicBezTo>
                    <a:pt x="739" y="552"/>
                    <a:pt x="859" y="605"/>
                    <a:pt x="994" y="672"/>
                  </a:cubicBezTo>
                  <a:cubicBezTo>
                    <a:pt x="1208" y="752"/>
                    <a:pt x="1464" y="860"/>
                    <a:pt x="1920" y="860"/>
                  </a:cubicBezTo>
                  <a:cubicBezTo>
                    <a:pt x="2390" y="860"/>
                    <a:pt x="2631" y="752"/>
                    <a:pt x="2846" y="672"/>
                  </a:cubicBezTo>
                  <a:cubicBezTo>
                    <a:pt x="3048" y="578"/>
                    <a:pt x="3222" y="511"/>
                    <a:pt x="3585" y="511"/>
                  </a:cubicBezTo>
                  <a:cubicBezTo>
                    <a:pt x="3947" y="511"/>
                    <a:pt x="4108" y="578"/>
                    <a:pt x="4310" y="672"/>
                  </a:cubicBezTo>
                  <a:cubicBezTo>
                    <a:pt x="4525" y="752"/>
                    <a:pt x="4766" y="860"/>
                    <a:pt x="5235" y="860"/>
                  </a:cubicBezTo>
                  <a:cubicBezTo>
                    <a:pt x="5706" y="860"/>
                    <a:pt x="5947" y="752"/>
                    <a:pt x="6162" y="672"/>
                  </a:cubicBezTo>
                  <a:cubicBezTo>
                    <a:pt x="6296" y="605"/>
                    <a:pt x="6431" y="552"/>
                    <a:pt x="6605" y="538"/>
                  </a:cubicBezTo>
                  <a:lnTo>
                    <a:pt x="6605" y="538"/>
                  </a:lnTo>
                  <a:lnTo>
                    <a:pt x="6404" y="2860"/>
                  </a:lnTo>
                  <a:cubicBezTo>
                    <a:pt x="6390" y="3008"/>
                    <a:pt x="6497" y="3129"/>
                    <a:pt x="6632" y="3142"/>
                  </a:cubicBezTo>
                  <a:cubicBezTo>
                    <a:pt x="6640" y="3143"/>
                    <a:pt x="6649" y="3143"/>
                    <a:pt x="6657" y="3143"/>
                  </a:cubicBezTo>
                  <a:cubicBezTo>
                    <a:pt x="6793" y="3143"/>
                    <a:pt x="6901" y="3040"/>
                    <a:pt x="6914" y="2900"/>
                  </a:cubicBezTo>
                  <a:lnTo>
                    <a:pt x="7156" y="283"/>
                  </a:lnTo>
                  <a:cubicBezTo>
                    <a:pt x="7156" y="203"/>
                    <a:pt x="7129" y="135"/>
                    <a:pt x="7088" y="81"/>
                  </a:cubicBezTo>
                  <a:cubicBezTo>
                    <a:pt x="7034" y="28"/>
                    <a:pt x="6968" y="1"/>
                    <a:pt x="6887" y="1"/>
                  </a:cubicBezTo>
                  <a:cubicBezTo>
                    <a:pt x="6431" y="1"/>
                    <a:pt x="6189" y="95"/>
                    <a:pt x="5960" y="189"/>
                  </a:cubicBezTo>
                  <a:cubicBezTo>
                    <a:pt x="5772" y="269"/>
                    <a:pt x="5598" y="337"/>
                    <a:pt x="5235" y="337"/>
                  </a:cubicBezTo>
                  <a:cubicBezTo>
                    <a:pt x="4874" y="337"/>
                    <a:pt x="4699" y="269"/>
                    <a:pt x="4511" y="189"/>
                  </a:cubicBezTo>
                  <a:cubicBezTo>
                    <a:pt x="4296" y="95"/>
                    <a:pt x="4041" y="1"/>
                    <a:pt x="3585" y="1"/>
                  </a:cubicBezTo>
                  <a:cubicBezTo>
                    <a:pt x="3115" y="1"/>
                    <a:pt x="2873" y="95"/>
                    <a:pt x="2658" y="189"/>
                  </a:cubicBezTo>
                  <a:cubicBezTo>
                    <a:pt x="2457" y="269"/>
                    <a:pt x="2282" y="337"/>
                    <a:pt x="1920" y="337"/>
                  </a:cubicBezTo>
                  <a:cubicBezTo>
                    <a:pt x="1557" y="337"/>
                    <a:pt x="1396" y="269"/>
                    <a:pt x="1195" y="189"/>
                  </a:cubicBezTo>
                  <a:cubicBezTo>
                    <a:pt x="981" y="95"/>
                    <a:pt x="739" y="1"/>
                    <a:pt x="2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6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el </a:t>
            </a:r>
            <a:r>
              <a:rPr lang="es-PE" sz="1400" b="1" dirty="0" err="1">
                <a:solidFill>
                  <a:schemeClr val="tx2"/>
                </a:solidFill>
              </a:rPr>
              <a:t>external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location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ext-coffeeshop</a:t>
            </a:r>
            <a:r>
              <a:rPr lang="es-PE" sz="1400" b="1" dirty="0">
                <a:solidFill>
                  <a:schemeClr val="tx2"/>
                </a:solidFill>
              </a:rPr>
              <a:t> para </a:t>
            </a:r>
            <a:r>
              <a:rPr lang="es-PE" sz="1400" b="1" dirty="0" err="1">
                <a:solidFill>
                  <a:schemeClr val="tx2"/>
                </a:solidFill>
              </a:rPr>
              <a:t>etl</a:t>
            </a:r>
            <a:r>
              <a:rPr lang="es-PE" sz="1400" b="1" dirty="0">
                <a:solidFill>
                  <a:schemeClr val="tx2"/>
                </a:solidFill>
              </a:rPr>
              <a:t>, teniendo en consideración la preparación del ambiente según el manual compartido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600" b="1" dirty="0">
                <a:solidFill>
                  <a:schemeClr val="tx2"/>
                </a:solidFill>
              </a:rPr>
              <a:t>https://www.notion.so/Preparaci-n-de-ambiente-Tipo-Managed-Identity-22f71e129a518000a1c6ce7d0cbcf28a#22f71e129a5180ae99fbecb2922f3348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A089F5D9-D530-910D-B702-C3667345BC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082" y="1198179"/>
            <a:ext cx="6944553" cy="3680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1273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el </a:t>
            </a:r>
            <a:r>
              <a:rPr lang="es-PE" sz="1400" b="1" dirty="0" err="1">
                <a:solidFill>
                  <a:schemeClr val="tx2"/>
                </a:solidFill>
              </a:rPr>
              <a:t>dataset</a:t>
            </a:r>
            <a:r>
              <a:rPr lang="es-PE" sz="1400" b="1" dirty="0">
                <a:solidFill>
                  <a:schemeClr val="tx2"/>
                </a:solidFill>
              </a:rPr>
              <a:t> coffee.csv a un container de </a:t>
            </a:r>
            <a:r>
              <a:rPr lang="es-PE" sz="1400" b="1" dirty="0" err="1">
                <a:solidFill>
                  <a:schemeClr val="tx2"/>
                </a:solidFill>
              </a:rPr>
              <a:t>adls</a:t>
            </a:r>
            <a:r>
              <a:rPr lang="es-PE" sz="1400" b="1" dirty="0">
                <a:solidFill>
                  <a:schemeClr val="tx2"/>
                </a:solidFill>
              </a:rPr>
              <a:t> y creamos la carpeta raw. Guardarlo dentro del container del proyecto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B115116C-F4AA-6F91-EB3D-D30362010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195" y="811148"/>
            <a:ext cx="7321378" cy="3875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62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el </a:t>
            </a:r>
            <a:r>
              <a:rPr lang="es-PE" sz="1400" b="1" dirty="0" err="1">
                <a:solidFill>
                  <a:schemeClr val="tx2"/>
                </a:solidFill>
              </a:rPr>
              <a:t>dataset</a:t>
            </a:r>
            <a:r>
              <a:rPr lang="es-PE" sz="1400" b="1" dirty="0">
                <a:solidFill>
                  <a:schemeClr val="tx2"/>
                </a:solidFill>
              </a:rPr>
              <a:t> coffee.csv a un container de </a:t>
            </a:r>
            <a:r>
              <a:rPr lang="es-PE" sz="1400" b="1" dirty="0" err="1">
                <a:solidFill>
                  <a:schemeClr val="tx2"/>
                </a:solidFill>
              </a:rPr>
              <a:t>adls</a:t>
            </a:r>
            <a:r>
              <a:rPr lang="es-PE" sz="1400" b="1" dirty="0">
                <a:solidFill>
                  <a:schemeClr val="tx2"/>
                </a:solidFill>
              </a:rPr>
              <a:t> y creamos la carpeta raw. Guardarlo dentro del container del proyecto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C304B66-A3F0-FEBC-7960-B10721C6E0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84" y="914398"/>
            <a:ext cx="7386032" cy="393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3932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el </a:t>
            </a:r>
            <a:r>
              <a:rPr lang="es-PE" sz="1400" b="1" dirty="0" err="1">
                <a:solidFill>
                  <a:schemeClr val="tx2"/>
                </a:solidFill>
              </a:rPr>
              <a:t>dataset</a:t>
            </a:r>
            <a:r>
              <a:rPr lang="es-PE" sz="1400" b="1" dirty="0">
                <a:solidFill>
                  <a:schemeClr val="tx2"/>
                </a:solidFill>
              </a:rPr>
              <a:t> coffee.csv a un container de </a:t>
            </a:r>
            <a:r>
              <a:rPr lang="es-PE" sz="1400" b="1" dirty="0" err="1">
                <a:solidFill>
                  <a:schemeClr val="tx2"/>
                </a:solidFill>
              </a:rPr>
              <a:t>adls</a:t>
            </a:r>
            <a:r>
              <a:rPr lang="es-PE" sz="1400" b="1" dirty="0">
                <a:solidFill>
                  <a:schemeClr val="tx2"/>
                </a:solidFill>
              </a:rPr>
              <a:t> y creamos la carpeta </a:t>
            </a:r>
            <a:r>
              <a:rPr lang="es-PE" sz="1400" b="1" dirty="0">
                <a:solidFill>
                  <a:schemeClr val="tx2"/>
                </a:solidFill>
                <a:highlight>
                  <a:srgbClr val="FFFF00"/>
                </a:highlight>
              </a:rPr>
              <a:t>raw</a:t>
            </a:r>
            <a:r>
              <a:rPr lang="es-PE" sz="1400" b="1" dirty="0">
                <a:solidFill>
                  <a:schemeClr val="tx2"/>
                </a:solidFill>
              </a:rPr>
              <a:t>. Guardarlo dentro del container del proyecto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6674088-8466-A268-F8BE-F6A980137E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824796"/>
            <a:ext cx="7723707" cy="4054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3571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Crear repositorio en </a:t>
            </a:r>
            <a:r>
              <a:rPr lang="es-PE" sz="1400" b="1" dirty="0" err="1">
                <a:solidFill>
                  <a:schemeClr val="tx2"/>
                </a:solidFill>
              </a:rPr>
              <a:t>github</a:t>
            </a:r>
            <a:r>
              <a:rPr lang="es-PE" sz="1400" b="1" dirty="0">
                <a:solidFill>
                  <a:schemeClr val="tx2"/>
                </a:solidFill>
              </a:rPr>
              <a:t>  </a:t>
            </a:r>
            <a:r>
              <a:rPr lang="es-PE" sz="1400" b="1" dirty="0" err="1">
                <a:solidFill>
                  <a:schemeClr val="tx2"/>
                </a:solidFill>
              </a:rPr>
              <a:t>coffee</a:t>
            </a:r>
            <a:r>
              <a:rPr lang="es-PE" sz="1400" b="1" dirty="0">
                <a:solidFill>
                  <a:schemeClr val="tx2"/>
                </a:solidFill>
              </a:rPr>
              <a:t>-shop-</a:t>
            </a:r>
            <a:r>
              <a:rPr lang="es-PE" sz="1400" b="1" dirty="0" err="1">
                <a:solidFill>
                  <a:schemeClr val="tx2"/>
                </a:solidFill>
              </a:rPr>
              <a:t>etl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AE35BA-3E85-5DF0-B055-96CD3CE6E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10079"/>
            <a:ext cx="8112320" cy="3551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25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 err="1">
                <a:solidFill>
                  <a:schemeClr val="tx2"/>
                </a:solidFill>
              </a:rPr>
              <a:t>Iinicializar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coffee</a:t>
            </a:r>
            <a:r>
              <a:rPr lang="es-PE" sz="1400" b="1" dirty="0">
                <a:solidFill>
                  <a:schemeClr val="tx2"/>
                </a:solidFill>
              </a:rPr>
              <a:t>-shop-</a:t>
            </a:r>
            <a:r>
              <a:rPr lang="es-PE" sz="1400" b="1" dirty="0" err="1">
                <a:solidFill>
                  <a:schemeClr val="tx2"/>
                </a:solidFill>
              </a:rPr>
              <a:t>etl</a:t>
            </a:r>
            <a:r>
              <a:rPr lang="es-PE" sz="1400" b="1" dirty="0">
                <a:solidFill>
                  <a:schemeClr val="tx2"/>
                </a:solidFill>
              </a:rPr>
              <a:t> y subir cambios a </a:t>
            </a:r>
            <a:r>
              <a:rPr lang="es-PE" sz="1400" b="1" dirty="0" err="1">
                <a:solidFill>
                  <a:schemeClr val="tx2"/>
                </a:solidFill>
              </a:rPr>
              <a:t>github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5FD319C-36F7-BFF8-241C-13EA10B95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26267"/>
            <a:ext cx="7046892" cy="396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3451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Crear token en </a:t>
            </a:r>
            <a:r>
              <a:rPr lang="es-PE" sz="1400" b="1" dirty="0" err="1">
                <a:solidFill>
                  <a:schemeClr val="tx2"/>
                </a:solidFill>
              </a:rPr>
              <a:t>azure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60E950D-1E16-3A68-6EC6-A9E4422A5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60832"/>
            <a:ext cx="7670431" cy="3621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893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Crear token en </a:t>
            </a:r>
            <a:r>
              <a:rPr lang="es-PE" sz="1400" b="1" dirty="0" err="1">
                <a:solidFill>
                  <a:schemeClr val="tx2"/>
                </a:solidFill>
              </a:rPr>
              <a:t>azure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EC59102-A108-E24C-4DA0-BDB1FEBB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50" y="686667"/>
            <a:ext cx="7381300" cy="3955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432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Crear token en </a:t>
            </a:r>
            <a:r>
              <a:rPr lang="es-PE" sz="1400" b="1" dirty="0" err="1">
                <a:solidFill>
                  <a:schemeClr val="tx2"/>
                </a:solidFill>
              </a:rPr>
              <a:t>azure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y copiamos token</a:t>
            </a: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dapib6e5581777ce5350cdd65bfcfaac8cd0-3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F1C1B63-A5EF-37D8-FE63-320690BFC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821391"/>
            <a:ext cx="7370284" cy="388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2687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 err="1">
                <a:solidFill>
                  <a:schemeClr val="tx2"/>
                </a:solidFill>
              </a:rPr>
              <a:t>Secrets</a:t>
            </a:r>
            <a:r>
              <a:rPr lang="es-ES" sz="1400" b="1" dirty="0">
                <a:solidFill>
                  <a:schemeClr val="tx2"/>
                </a:solidFill>
              </a:rPr>
              <a:t> a configurar en GitHub. El host y token generado en </a:t>
            </a:r>
            <a:r>
              <a:rPr lang="es-ES" sz="1400" b="1" dirty="0" err="1">
                <a:solidFill>
                  <a:schemeClr val="tx2"/>
                </a:solidFill>
              </a:rPr>
              <a:t>Databricks</a:t>
            </a:r>
            <a:r>
              <a:rPr lang="es-ES" sz="1400" b="1" dirty="0">
                <a:solidFill>
                  <a:schemeClr val="tx2"/>
                </a:solidFill>
              </a:rPr>
              <a:t> van el </a:t>
            </a:r>
            <a:r>
              <a:rPr lang="es-ES" sz="1400" b="1" dirty="0" err="1">
                <a:solidFill>
                  <a:schemeClr val="tx2"/>
                </a:solidFill>
              </a:rPr>
              <a:t>settings</a:t>
            </a:r>
            <a:r>
              <a:rPr lang="es-ES" sz="1400" b="1" dirty="0">
                <a:solidFill>
                  <a:schemeClr val="tx2"/>
                </a:solidFill>
              </a:rPr>
              <a:t>&gt;</a:t>
            </a:r>
            <a:r>
              <a:rPr lang="es-ES" sz="1400" b="1" dirty="0" err="1">
                <a:solidFill>
                  <a:schemeClr val="tx2"/>
                </a:solidFill>
              </a:rPr>
              <a:t>Secrets</a:t>
            </a:r>
            <a:r>
              <a:rPr lang="es-ES" sz="1400" b="1" dirty="0">
                <a:solidFill>
                  <a:schemeClr val="tx2"/>
                </a:solidFill>
              </a:rPr>
              <a:t> and Variables&gt;</a:t>
            </a:r>
            <a:r>
              <a:rPr lang="es-ES" sz="1400" b="1" dirty="0" err="1">
                <a:solidFill>
                  <a:schemeClr val="tx2"/>
                </a:solidFill>
              </a:rPr>
              <a:t>Actions</a:t>
            </a:r>
            <a:r>
              <a:rPr lang="es-ES" sz="1400" b="1" dirty="0">
                <a:solidFill>
                  <a:schemeClr val="tx2"/>
                </a:solidFill>
              </a:rPr>
              <a:t> de GitHub</a:t>
            </a:r>
            <a:br>
              <a:rPr lang="es-ES" sz="1400" b="1" dirty="0">
                <a:solidFill>
                  <a:schemeClr val="tx2"/>
                </a:solidFill>
              </a:rPr>
            </a:br>
            <a:r>
              <a:rPr lang="es-PE" sz="1050" dirty="0"/>
              <a:t>DATABRICKS_HOST</a:t>
            </a:r>
            <a:br>
              <a:rPr lang="es-PE" sz="1050" dirty="0"/>
            </a:br>
            <a:r>
              <a:rPr lang="es-PE" sz="1050" dirty="0"/>
              <a:t>DATABRICKS_TOKEN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59A833C-B8D4-2D0A-A500-A1ADF92A64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432193"/>
            <a:ext cx="7256212" cy="3424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066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61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Tabla de </a:t>
            </a:r>
            <a:r>
              <a:rPr lang="en" dirty="0">
                <a:solidFill>
                  <a:schemeClr val="dk1"/>
                </a:solidFill>
              </a:rPr>
              <a:t>Contenido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43" name="Google Shape;643;p61"/>
          <p:cNvSpPr txBox="1">
            <a:spLocks noGrp="1"/>
          </p:cNvSpPr>
          <p:nvPr>
            <p:ph type="title" idx="2"/>
          </p:nvPr>
        </p:nvSpPr>
        <p:spPr>
          <a:xfrm>
            <a:off x="7200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44" name="Google Shape;644;p61"/>
          <p:cNvSpPr txBox="1">
            <a:spLocks noGrp="1"/>
          </p:cNvSpPr>
          <p:nvPr>
            <p:ph type="subTitle" idx="1"/>
          </p:nvPr>
        </p:nvSpPr>
        <p:spPr>
          <a:xfrm>
            <a:off x="223055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Ddl y Etl con Medallion</a:t>
            </a:r>
            <a:endParaRPr dirty="0"/>
          </a:p>
        </p:txBody>
      </p:sp>
      <p:sp>
        <p:nvSpPr>
          <p:cNvPr id="645" name="Google Shape;645;p61"/>
          <p:cNvSpPr txBox="1">
            <a:spLocks noGrp="1"/>
          </p:cNvSpPr>
          <p:nvPr>
            <p:ph type="subTitle" idx="3"/>
          </p:nvPr>
        </p:nvSpPr>
        <p:spPr>
          <a:xfrm>
            <a:off x="223055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/>
          </a:p>
        </p:txBody>
      </p:sp>
      <p:sp>
        <p:nvSpPr>
          <p:cNvPr id="646" name="Google Shape;646;p61"/>
          <p:cNvSpPr txBox="1">
            <a:spLocks noGrp="1"/>
          </p:cNvSpPr>
          <p:nvPr>
            <p:ph type="title" idx="4"/>
          </p:nvPr>
        </p:nvSpPr>
        <p:spPr>
          <a:xfrm>
            <a:off x="4740400" y="1231823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647" name="Google Shape;647;p61"/>
          <p:cNvSpPr txBox="1">
            <a:spLocks noGrp="1"/>
          </p:cNvSpPr>
          <p:nvPr>
            <p:ph type="subTitle" idx="5"/>
          </p:nvPr>
        </p:nvSpPr>
        <p:spPr>
          <a:xfrm>
            <a:off x="6291900" y="1664131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Revertir el proceso en caso falle</a:t>
            </a:r>
            <a:endParaRPr dirty="0"/>
          </a:p>
        </p:txBody>
      </p:sp>
      <p:sp>
        <p:nvSpPr>
          <p:cNvPr id="648" name="Google Shape;648;p61"/>
          <p:cNvSpPr txBox="1">
            <a:spLocks noGrp="1"/>
          </p:cNvSpPr>
          <p:nvPr>
            <p:ph type="subTitle" idx="6"/>
          </p:nvPr>
        </p:nvSpPr>
        <p:spPr>
          <a:xfrm>
            <a:off x="6291900" y="137667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Reversión</a:t>
            </a:r>
            <a:endParaRPr dirty="0"/>
          </a:p>
        </p:txBody>
      </p:sp>
      <p:sp>
        <p:nvSpPr>
          <p:cNvPr id="649" name="Google Shape;649;p61"/>
          <p:cNvSpPr txBox="1">
            <a:spLocks noGrp="1"/>
          </p:cNvSpPr>
          <p:nvPr>
            <p:ph type="title" idx="7"/>
          </p:nvPr>
        </p:nvSpPr>
        <p:spPr>
          <a:xfrm>
            <a:off x="7200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650" name="Google Shape;650;p61"/>
          <p:cNvSpPr txBox="1">
            <a:spLocks noGrp="1"/>
          </p:cNvSpPr>
          <p:nvPr>
            <p:ph type="subTitle" idx="8"/>
          </p:nvPr>
        </p:nvSpPr>
        <p:spPr>
          <a:xfrm>
            <a:off x="223055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Permisos a usuarios y roles</a:t>
            </a:r>
            <a:endParaRPr dirty="0"/>
          </a:p>
        </p:txBody>
      </p:sp>
      <p:sp>
        <p:nvSpPr>
          <p:cNvPr id="651" name="Google Shape;651;p61"/>
          <p:cNvSpPr txBox="1">
            <a:spLocks noGrp="1"/>
          </p:cNvSpPr>
          <p:nvPr>
            <p:ph type="subTitle" idx="9"/>
          </p:nvPr>
        </p:nvSpPr>
        <p:spPr>
          <a:xfrm>
            <a:off x="223055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Seguridad</a:t>
            </a:r>
            <a:endParaRPr dirty="0"/>
          </a:p>
        </p:txBody>
      </p:sp>
      <p:sp>
        <p:nvSpPr>
          <p:cNvPr id="652" name="Google Shape;652;p61"/>
          <p:cNvSpPr txBox="1">
            <a:spLocks noGrp="1"/>
          </p:cNvSpPr>
          <p:nvPr>
            <p:ph type="title" idx="13"/>
          </p:nvPr>
        </p:nvSpPr>
        <p:spPr>
          <a:xfrm>
            <a:off x="4740400" y="2449189"/>
            <a:ext cx="1365600" cy="101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653" name="Google Shape;653;p61"/>
          <p:cNvSpPr txBox="1">
            <a:spLocks noGrp="1"/>
          </p:cNvSpPr>
          <p:nvPr>
            <p:ph type="subTitle" idx="14"/>
          </p:nvPr>
        </p:nvSpPr>
        <p:spPr>
          <a:xfrm>
            <a:off x="6291900" y="2883387"/>
            <a:ext cx="18273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dirty="0"/>
              <a:t>Desplegar el proyecto con CI/CD</a:t>
            </a:r>
            <a:endParaRPr dirty="0"/>
          </a:p>
        </p:txBody>
      </p:sp>
      <p:sp>
        <p:nvSpPr>
          <p:cNvPr id="654" name="Google Shape;654;p61"/>
          <p:cNvSpPr txBox="1">
            <a:spLocks noGrp="1"/>
          </p:cNvSpPr>
          <p:nvPr>
            <p:ph type="subTitle" idx="15"/>
          </p:nvPr>
        </p:nvSpPr>
        <p:spPr>
          <a:xfrm>
            <a:off x="6291900" y="2588838"/>
            <a:ext cx="18273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.github</a:t>
            </a:r>
            <a:endParaRPr dirty="0"/>
          </a:p>
        </p:txBody>
      </p:sp>
      <p:cxnSp>
        <p:nvCxnSpPr>
          <p:cNvPr id="655" name="Google Shape;655;p61"/>
          <p:cNvCxnSpPr/>
          <p:nvPr/>
        </p:nvCxnSpPr>
        <p:spPr>
          <a:xfrm>
            <a:off x="2811381" y="913517"/>
            <a:ext cx="2206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656" name="Google Shape;656;p61"/>
          <p:cNvPicPr preferRelativeResize="0"/>
          <p:nvPr/>
        </p:nvPicPr>
        <p:blipFill rotWithShape="1">
          <a:blip r:embed="rId3">
            <a:alphaModFix/>
          </a:blip>
          <a:srcRect l="7869" t="46921" r="7869" b="35972"/>
          <a:stretch/>
        </p:blipFill>
        <p:spPr>
          <a:xfrm>
            <a:off x="720000" y="3723650"/>
            <a:ext cx="7704003" cy="8798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7" name="Google Shape;657;p61"/>
          <p:cNvCxnSpPr/>
          <p:nvPr/>
        </p:nvCxnSpPr>
        <p:spPr>
          <a:xfrm>
            <a:off x="814225" y="4476350"/>
            <a:ext cx="7492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 err="1">
                <a:solidFill>
                  <a:schemeClr val="tx2"/>
                </a:solidFill>
              </a:rPr>
              <a:t>Secrets</a:t>
            </a:r>
            <a:r>
              <a:rPr lang="es-ES" sz="1400" b="1" dirty="0">
                <a:solidFill>
                  <a:schemeClr val="tx2"/>
                </a:solidFill>
              </a:rPr>
              <a:t> a configurar en GitHub – Crear New </a:t>
            </a:r>
            <a:r>
              <a:rPr lang="es-ES" sz="1400" b="1" dirty="0" err="1">
                <a:solidFill>
                  <a:schemeClr val="tx2"/>
                </a:solidFill>
              </a:rPr>
              <a:t>Repository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r>
              <a:rPr lang="es-ES" sz="1400" b="1" dirty="0" err="1">
                <a:solidFill>
                  <a:schemeClr val="tx2"/>
                </a:solidFill>
              </a:rPr>
              <a:t>Secret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br>
              <a:rPr lang="es-ES" sz="1400" b="1" dirty="0">
                <a:solidFill>
                  <a:schemeClr val="tx2"/>
                </a:solidFill>
              </a:rPr>
            </a:br>
            <a:r>
              <a:rPr lang="es-PE" sz="1400" dirty="0"/>
              <a:t>DATABRICKS_HOST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BB0C412-F8DE-97EF-51FB-C5EF4EB3E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3548" y="801002"/>
            <a:ext cx="7480452" cy="395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342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1400" b="1" dirty="0" err="1">
                <a:solidFill>
                  <a:schemeClr val="tx2"/>
                </a:solidFill>
              </a:rPr>
              <a:t>Secrets</a:t>
            </a:r>
            <a:r>
              <a:rPr lang="es-ES" sz="1400" b="1" dirty="0">
                <a:solidFill>
                  <a:schemeClr val="tx2"/>
                </a:solidFill>
              </a:rPr>
              <a:t> a configurar en GitHub – Crear New </a:t>
            </a:r>
            <a:r>
              <a:rPr lang="es-ES" sz="1400" b="1" dirty="0" err="1">
                <a:solidFill>
                  <a:schemeClr val="tx2"/>
                </a:solidFill>
              </a:rPr>
              <a:t>Repository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r>
              <a:rPr lang="es-ES" sz="1400" b="1" dirty="0" err="1">
                <a:solidFill>
                  <a:schemeClr val="tx2"/>
                </a:solidFill>
              </a:rPr>
              <a:t>Secret</a:t>
            </a:r>
            <a:r>
              <a:rPr lang="es-ES" sz="1400" b="1" dirty="0">
                <a:solidFill>
                  <a:schemeClr val="tx2"/>
                </a:solidFill>
              </a:rPr>
              <a:t> </a:t>
            </a:r>
            <a:br>
              <a:rPr lang="es-ES" sz="1400" b="1" dirty="0">
                <a:solidFill>
                  <a:schemeClr val="tx2"/>
                </a:solidFill>
              </a:rPr>
            </a:br>
            <a:r>
              <a:rPr lang="es-PE" sz="1400" dirty="0"/>
              <a:t>DATABRICKS_TOKEN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97CEB55-F7E3-880C-8270-A0092A6D9F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15614"/>
            <a:ext cx="7249099" cy="3858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486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8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REQUISITOS PARA LANZAR EL CI/CD</a:t>
            </a:r>
            <a:endParaRPr dirty="0"/>
          </a:p>
        </p:txBody>
      </p:sp>
      <p:sp>
        <p:nvSpPr>
          <p:cNvPr id="751" name="Google Shape;751;p68"/>
          <p:cNvSpPr txBox="1">
            <a:spLocks noGrp="1"/>
          </p:cNvSpPr>
          <p:nvPr>
            <p:ph type="subTitle" idx="1"/>
          </p:nvPr>
        </p:nvSpPr>
        <p:spPr>
          <a:xfrm>
            <a:off x="3579382" y="1959537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El nombre del cluster es</a:t>
            </a:r>
            <a:br>
              <a:rPr lang="en" dirty="0"/>
            </a:br>
            <a:r>
              <a:rPr lang="es-PE" b="1" dirty="0"/>
              <a:t>CLUSTER COFFEE SHOP</a:t>
            </a:r>
            <a:endParaRPr dirty="0"/>
          </a:p>
        </p:txBody>
      </p:sp>
      <p:sp>
        <p:nvSpPr>
          <p:cNvPr id="752" name="Google Shape;752;p68"/>
          <p:cNvSpPr txBox="1">
            <a:spLocks noGrp="1"/>
          </p:cNvSpPr>
          <p:nvPr>
            <p:ph type="subTitle" idx="2"/>
          </p:nvPr>
        </p:nvSpPr>
        <p:spPr>
          <a:xfrm>
            <a:off x="3579382" y="1513862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Cluster</a:t>
            </a:r>
            <a:endParaRPr dirty="0"/>
          </a:p>
        </p:txBody>
      </p:sp>
      <p:sp>
        <p:nvSpPr>
          <p:cNvPr id="753" name="Google Shape;753;p68"/>
          <p:cNvSpPr txBox="1">
            <a:spLocks noGrp="1"/>
          </p:cNvSpPr>
          <p:nvPr>
            <p:ph type="subTitle" idx="3"/>
          </p:nvPr>
        </p:nvSpPr>
        <p:spPr>
          <a:xfrm>
            <a:off x="6116285" y="1959323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Los 4 notebooks, son tareas dependientes de otra y secuencial</a:t>
            </a:r>
            <a:endParaRPr dirty="0"/>
          </a:p>
        </p:txBody>
      </p:sp>
      <p:sp>
        <p:nvSpPr>
          <p:cNvPr id="754" name="Google Shape;754;p68"/>
          <p:cNvSpPr txBox="1">
            <a:spLocks noGrp="1"/>
          </p:cNvSpPr>
          <p:nvPr>
            <p:ph type="subTitle" idx="4"/>
          </p:nvPr>
        </p:nvSpPr>
        <p:spPr>
          <a:xfrm>
            <a:off x="6116280" y="1513649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Notebooks</a:t>
            </a:r>
            <a:endParaRPr dirty="0"/>
          </a:p>
        </p:txBody>
      </p:sp>
      <p:cxnSp>
        <p:nvCxnSpPr>
          <p:cNvPr id="755" name="Google Shape;755;p68"/>
          <p:cNvCxnSpPr/>
          <p:nvPr/>
        </p:nvCxnSpPr>
        <p:spPr>
          <a:xfrm>
            <a:off x="2658300" y="891400"/>
            <a:ext cx="8607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56" name="Google Shape;756;p68"/>
          <p:cNvSpPr txBox="1">
            <a:spLocks noGrp="1"/>
          </p:cNvSpPr>
          <p:nvPr>
            <p:ph type="subTitle" idx="5"/>
          </p:nvPr>
        </p:nvSpPr>
        <p:spPr>
          <a:xfrm>
            <a:off x="3579382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" dirty="0"/>
              <a:t>Tener creado las variables de entorno</a:t>
            </a:r>
            <a:br>
              <a:rPr lang="en" dirty="0"/>
            </a:br>
            <a:r>
              <a:rPr lang="es-PE" sz="1000" dirty="0"/>
              <a:t>DATABRICKS_HOST</a:t>
            </a:r>
            <a:br>
              <a:rPr lang="es-PE" sz="1000" dirty="0"/>
            </a:br>
            <a:r>
              <a:rPr lang="es-PE" sz="1000" dirty="0"/>
              <a:t>DATABRICKS_TOKEN</a:t>
            </a:r>
            <a:endParaRPr sz="1000" dirty="0"/>
          </a:p>
        </p:txBody>
      </p:sp>
      <p:sp>
        <p:nvSpPr>
          <p:cNvPr id="757" name="Google Shape;757;p68"/>
          <p:cNvSpPr txBox="1">
            <a:spLocks noGrp="1"/>
          </p:cNvSpPr>
          <p:nvPr>
            <p:ph type="subTitle" idx="6"/>
          </p:nvPr>
        </p:nvSpPr>
        <p:spPr>
          <a:xfrm>
            <a:off x="3579382" y="32452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GihHub</a:t>
            </a:r>
            <a:endParaRPr dirty="0"/>
          </a:p>
        </p:txBody>
      </p:sp>
      <p:sp>
        <p:nvSpPr>
          <p:cNvPr id="758" name="Google Shape;758;p68"/>
          <p:cNvSpPr txBox="1">
            <a:spLocks noGrp="1"/>
          </p:cNvSpPr>
          <p:nvPr>
            <p:ph type="subTitle" idx="7"/>
          </p:nvPr>
        </p:nvSpPr>
        <p:spPr>
          <a:xfrm>
            <a:off x="6116285" y="3708439"/>
            <a:ext cx="2311500" cy="78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 err="1"/>
              <a:t>databricks-deploy.yml</a:t>
            </a:r>
            <a:endParaRPr dirty="0"/>
          </a:p>
        </p:txBody>
      </p:sp>
      <p:sp>
        <p:nvSpPr>
          <p:cNvPr id="759" name="Google Shape;759;p68"/>
          <p:cNvSpPr txBox="1">
            <a:spLocks noGrp="1"/>
          </p:cNvSpPr>
          <p:nvPr>
            <p:ph type="subTitle" idx="8"/>
          </p:nvPr>
        </p:nvSpPr>
        <p:spPr>
          <a:xfrm>
            <a:off x="6116280" y="3250064"/>
            <a:ext cx="2311500" cy="38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s-PE" dirty="0"/>
              <a:t>.</a:t>
            </a:r>
            <a:r>
              <a:rPr lang="es-PE" dirty="0" err="1"/>
              <a:t>yml</a:t>
            </a:r>
            <a:endParaRPr dirty="0"/>
          </a:p>
        </p:txBody>
      </p:sp>
      <p:pic>
        <p:nvPicPr>
          <p:cNvPr id="760" name="Google Shape;760;p68"/>
          <p:cNvPicPr preferRelativeResize="0"/>
          <p:nvPr/>
        </p:nvPicPr>
        <p:blipFill rotWithShape="1">
          <a:blip r:embed="rId3">
            <a:alphaModFix/>
          </a:blip>
          <a:srcRect t="25116"/>
          <a:stretch/>
        </p:blipFill>
        <p:spPr>
          <a:xfrm>
            <a:off x="720000" y="1680650"/>
            <a:ext cx="2426176" cy="272182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61" name="Google Shape;761;p68"/>
          <p:cNvCxnSpPr/>
          <p:nvPr/>
        </p:nvCxnSpPr>
        <p:spPr>
          <a:xfrm>
            <a:off x="3594250" y="1996125"/>
            <a:ext cx="22860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2" name="Google Shape;762;p68"/>
          <p:cNvCxnSpPr/>
          <p:nvPr/>
        </p:nvCxnSpPr>
        <p:spPr>
          <a:xfrm>
            <a:off x="6128125" y="1996125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3" name="Google Shape;763;p68"/>
          <p:cNvCxnSpPr/>
          <p:nvPr/>
        </p:nvCxnSpPr>
        <p:spPr>
          <a:xfrm>
            <a:off x="3594250" y="3736000"/>
            <a:ext cx="22722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  <p:cxnSp>
        <p:nvCxnSpPr>
          <p:cNvPr id="764" name="Google Shape;764;p68"/>
          <p:cNvCxnSpPr/>
          <p:nvPr/>
        </p:nvCxnSpPr>
        <p:spPr>
          <a:xfrm>
            <a:off x="6128125" y="3736000"/>
            <a:ext cx="2313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ot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7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7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7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7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/>
                                        <p:tgtEl>
                                          <p:spTgt spid="7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7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/>
                                        <p:tgtEl>
                                          <p:spTgt spid="7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7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/>
                                        <p:tgtEl>
                                          <p:spTgt spid="7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/>
                                        <p:tgtEl>
                                          <p:spTgt spid="7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/>
                                        <p:tgtEl>
                                          <p:spTgt spid="7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1000"/>
                                        <p:tgtEl>
                                          <p:spTgt spid="7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/>
                                        <p:tgtEl>
                                          <p:spTgt spid="7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1000"/>
                                        <p:tgtEl>
                                          <p:spTgt spid="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495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cambios a GitHub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1A7EAB-934A-CA99-BDDA-24EBBE11D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60164"/>
            <a:ext cx="7335311" cy="41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6371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495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cambios a GitHub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D1A7EAB-934A-CA99-BDDA-24EBBE11D9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60164"/>
            <a:ext cx="7335311" cy="4118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7472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495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Subir cambios a GitHub, con el </a:t>
            </a:r>
            <a:r>
              <a:rPr lang="es-PE" sz="1400" b="1" dirty="0" err="1">
                <a:solidFill>
                  <a:schemeClr val="tx2"/>
                </a:solidFill>
              </a:rPr>
              <a:t>git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push</a:t>
            </a:r>
            <a:r>
              <a:rPr lang="es-PE" sz="1400" b="1" dirty="0">
                <a:solidFill>
                  <a:schemeClr val="tx2"/>
                </a:solidFill>
              </a:rPr>
              <a:t> </a:t>
            </a:r>
            <a:r>
              <a:rPr lang="es-PE" sz="1400" b="1" dirty="0" err="1">
                <a:solidFill>
                  <a:schemeClr val="tx2"/>
                </a:solidFill>
              </a:rPr>
              <a:t>origin</a:t>
            </a:r>
            <a:r>
              <a:rPr lang="es-PE" sz="1400" b="1" dirty="0">
                <a:solidFill>
                  <a:schemeClr val="tx2"/>
                </a:solidFill>
              </a:rPr>
              <a:t> master desplegamos nuestro flujo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9468E2C9-65A8-3275-FA0B-6C212DF25E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983" y="859317"/>
            <a:ext cx="7050795" cy="3964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8464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4955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GitHub – Seguimiento del Flujo </a:t>
            </a:r>
            <a:br>
              <a:rPr lang="es-PE" sz="1400" b="1" dirty="0">
                <a:solidFill>
                  <a:schemeClr val="tx2"/>
                </a:solidFill>
              </a:rPr>
            </a:br>
            <a:r>
              <a:rPr lang="en-US" sz="1400" b="1" i="1" dirty="0">
                <a:solidFill>
                  <a:schemeClr val="tx2"/>
                </a:solidFill>
              </a:rPr>
              <a:t>Coffee Shop ETL - Databricks Deploy</a:t>
            </a: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34F1244-DE30-713A-F120-91BF90A38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1508" y="859819"/>
            <a:ext cx="7572492" cy="401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8466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19999" y="264606"/>
            <a:ext cx="8313831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i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i="1" dirty="0">
                <a:solidFill>
                  <a:schemeClr val="tx2"/>
                </a:solidFill>
              </a:rPr>
              <a:t>, vemos qué se ejecutó correctamente</a:t>
            </a: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D96E2FC9-6675-E76A-CAF9-8D6334037C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826266"/>
            <a:ext cx="7557571" cy="4011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1919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i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F3589CA-1B85-E677-E9C4-A28DEC31E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4" y="1051387"/>
            <a:ext cx="7171981" cy="3827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04677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i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br>
              <a:rPr lang="en-US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02C85A1-8990-D3BF-DB84-F16D04193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332" y="927919"/>
            <a:ext cx="7403335" cy="3950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3602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63"/>
          <p:cNvPicPr preferRelativeResize="0"/>
          <p:nvPr/>
        </p:nvPicPr>
        <p:blipFill rotWithShape="1">
          <a:blip r:embed="rId3">
            <a:alphaModFix/>
          </a:blip>
          <a:srcRect l="24043" t="17237" r="32185" b="795"/>
          <a:stretch/>
        </p:blipFill>
        <p:spPr>
          <a:xfrm>
            <a:off x="720000" y="540000"/>
            <a:ext cx="3857774" cy="4063498"/>
          </a:xfrm>
          <a:prstGeom prst="rect">
            <a:avLst/>
          </a:prstGeom>
          <a:noFill/>
          <a:ln>
            <a:noFill/>
          </a:ln>
        </p:spPr>
      </p:pic>
      <p:sp>
        <p:nvSpPr>
          <p:cNvPr id="693" name="Google Shape;693;p63"/>
          <p:cNvSpPr txBox="1">
            <a:spLocks noGrp="1"/>
          </p:cNvSpPr>
          <p:nvPr>
            <p:ph type="title"/>
          </p:nvPr>
        </p:nvSpPr>
        <p:spPr>
          <a:xfrm>
            <a:off x="4968050" y="1950082"/>
            <a:ext cx="3456000" cy="59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PROCESO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694" name="Google Shape;694;p63"/>
          <p:cNvSpPr txBox="1">
            <a:spLocks noGrp="1"/>
          </p:cNvSpPr>
          <p:nvPr>
            <p:ph type="title" idx="2"/>
          </p:nvPr>
        </p:nvSpPr>
        <p:spPr>
          <a:xfrm>
            <a:off x="1258838" y="1834875"/>
            <a:ext cx="2780100" cy="133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95" name="Google Shape;695;p63"/>
          <p:cNvSpPr txBox="1">
            <a:spLocks noGrp="1"/>
          </p:cNvSpPr>
          <p:nvPr>
            <p:ph type="subTitle" idx="1"/>
          </p:nvPr>
        </p:nvSpPr>
        <p:spPr>
          <a:xfrm>
            <a:off x="4968050" y="2685374"/>
            <a:ext cx="3283584" cy="191812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Contiene:</a:t>
            </a:r>
            <a:br>
              <a:rPr lang="en" dirty="0"/>
            </a:br>
            <a:r>
              <a:rPr lang="es-PE" dirty="0"/>
              <a:t>1-Ddls-Medallion.sql</a:t>
            </a: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/>
              <a:t>2-Ingest-Coffee-Shop-Data.py</a:t>
            </a:r>
            <a:br>
              <a:rPr lang="es-PE" dirty="0"/>
            </a:br>
            <a:r>
              <a:rPr lang="es-PE" dirty="0"/>
              <a:t>3-Transform.py</a:t>
            </a:r>
            <a:br>
              <a:rPr lang="es-PE" dirty="0"/>
            </a:br>
            <a:r>
              <a:rPr lang="es-PE" dirty="0"/>
              <a:t>4-Load.py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s-PE" dirty="0"/>
            </a:br>
            <a:br>
              <a:rPr lang="es-PE" dirty="0"/>
            </a:br>
            <a:endParaRPr dirty="0"/>
          </a:p>
        </p:txBody>
      </p:sp>
      <p:grpSp>
        <p:nvGrpSpPr>
          <p:cNvPr id="696" name="Google Shape;696;p63"/>
          <p:cNvGrpSpPr/>
          <p:nvPr/>
        </p:nvGrpSpPr>
        <p:grpSpPr>
          <a:xfrm>
            <a:off x="1775588" y="1180350"/>
            <a:ext cx="1746600" cy="2782800"/>
            <a:chOff x="1775588" y="1180350"/>
            <a:chExt cx="1746600" cy="2782800"/>
          </a:xfrm>
        </p:grpSpPr>
        <p:sp>
          <p:nvSpPr>
            <p:cNvPr id="697" name="Google Shape;697;p63"/>
            <p:cNvSpPr/>
            <p:nvPr/>
          </p:nvSpPr>
          <p:spPr>
            <a:xfrm>
              <a:off x="1775588" y="1180350"/>
              <a:ext cx="1746600" cy="2782800"/>
            </a:xfrm>
            <a:prstGeom prst="rect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98" name="Google Shape;698;p63"/>
            <p:cNvCxnSpPr/>
            <p:nvPr/>
          </p:nvCxnSpPr>
          <p:spPr>
            <a:xfrm>
              <a:off x="2282588" y="31671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699" name="Google Shape;699;p63"/>
            <p:cNvCxnSpPr/>
            <p:nvPr/>
          </p:nvCxnSpPr>
          <p:spPr>
            <a:xfrm>
              <a:off x="2282588" y="1834875"/>
              <a:ext cx="7326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dot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create_tables_ddl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483BE44-5191-97E7-7482-56603A866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41254"/>
            <a:ext cx="6995711" cy="375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21301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create_tables_ddl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BE181D0-C3B4-720E-51A3-93D9EE3B36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99" y="948390"/>
            <a:ext cx="7703999" cy="388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20785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create_tables_ddl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5CCBE65-1A51-E010-6BC8-BF8B82716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4" y="826665"/>
            <a:ext cx="7337234" cy="38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38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ingest_bronze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860A8E3-F53C-D6AF-D4C9-E52C6F3A2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265" y="936434"/>
            <a:ext cx="7127913" cy="3762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90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ingest_bronze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81000657-83E3-4FB4-E471-5FA31A5CB0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961" y="874625"/>
            <a:ext cx="7513504" cy="4004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180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ingest_bronze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E1380D5-5DEE-D43D-484D-1874478B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887602"/>
            <a:ext cx="7458419" cy="399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3875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transform_silver</a:t>
            </a:r>
            <a:r>
              <a:rPr lang="es-PE" sz="1400" b="1" dirty="0">
                <a:solidFill>
                  <a:schemeClr val="tx2"/>
                </a:solidFill>
              </a:rPr>
              <a:t> 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26053889-0774-9F5C-2CDE-E6BFDEB82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462" y="826265"/>
            <a:ext cx="7413075" cy="3950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095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transform_silver</a:t>
            </a:r>
            <a:r>
              <a:rPr lang="es-PE" sz="1400" b="1" dirty="0">
                <a:solidFill>
                  <a:schemeClr val="tx2"/>
                </a:solidFill>
              </a:rPr>
              <a:t> 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6937586-577A-267C-2E1C-CC4EAB61F2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851" y="936434"/>
            <a:ext cx="7270512" cy="390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440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transform_silver</a:t>
            </a:r>
            <a:r>
              <a:rPr lang="es-PE" sz="1400" b="1" dirty="0">
                <a:solidFill>
                  <a:schemeClr val="tx2"/>
                </a:solidFill>
              </a:rPr>
              <a:t> 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ECC33FB-E460-5AF5-A949-701184DB9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80301"/>
            <a:ext cx="7092819" cy="3733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8256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aggregate_gold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9A2CD15-CB6F-8AAD-0349-92BF9FE23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52271"/>
            <a:ext cx="7006728" cy="375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976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43784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el proyecto y carpeta de proceso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AB1D153-B81B-CDAA-E5D8-8B8480E613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760" y="785094"/>
            <a:ext cx="8262652" cy="401115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aggregate_gold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129C04F-F088-3A0D-E751-3436E21636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232" y="972535"/>
            <a:ext cx="7370284" cy="3906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747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Flujo </a:t>
            </a:r>
            <a:r>
              <a:rPr lang="es-PE" sz="1400" b="1" dirty="0" err="1">
                <a:solidFill>
                  <a:schemeClr val="tx2"/>
                </a:solidFill>
                <a:hlinkClick r:id="rId3" tooltip="CoffeeShopWFDeployProdu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CoffeeShopWFDeployProduction</a:t>
            </a:r>
            <a:r>
              <a:rPr lang="es-PE" sz="1400" b="1" dirty="0">
                <a:solidFill>
                  <a:schemeClr val="tx2"/>
                </a:solidFill>
              </a:rPr>
              <a:t> - </a:t>
            </a:r>
            <a:r>
              <a:rPr lang="es-PE" sz="1400" b="1" dirty="0" err="1">
                <a:solidFill>
                  <a:schemeClr val="tx2"/>
                </a:solidFill>
              </a:rPr>
              <a:t>aggregate_gold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8BBBF3-8EB5-E534-A11B-2D0FBCBF5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3629" y="936434"/>
            <a:ext cx="7275801" cy="38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5331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6718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s-PE" sz="1400" b="1" dirty="0">
                <a:solidFill>
                  <a:schemeClr val="tx2"/>
                </a:solidFill>
              </a:rPr>
              <a:t>Azure </a:t>
            </a:r>
            <a:r>
              <a:rPr lang="es-PE" sz="1400" b="1" dirty="0" err="1">
                <a:solidFill>
                  <a:schemeClr val="tx2"/>
                </a:solidFill>
              </a:rPr>
              <a:t>Databricks</a:t>
            </a:r>
            <a:r>
              <a:rPr lang="es-PE" sz="1400" b="1" dirty="0">
                <a:solidFill>
                  <a:schemeClr val="tx2"/>
                </a:solidFill>
              </a:rPr>
              <a:t> – Seguimiento del Catalogo Creado</a:t>
            </a: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i="1" dirty="0" err="1">
                <a:solidFill>
                  <a:schemeClr val="tx2"/>
                </a:solidFill>
              </a:rPr>
              <a:t>catalog_prod</a:t>
            </a:r>
            <a:r>
              <a:rPr lang="es-PE" sz="1400" b="1" i="1" dirty="0">
                <a:solidFill>
                  <a:schemeClr val="tx2"/>
                </a:solidFill>
              </a:rPr>
              <a:t> , Esquemas y Tablas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1400" b="1" dirty="0">
                <a:solidFill>
                  <a:schemeClr val="tx2"/>
                </a:solidFill>
              </a:rPr>
              <a:t> 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1F3B27-85F3-9019-3C99-D0F6590E1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909442"/>
            <a:ext cx="7458419" cy="396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63564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Opté por usar power bi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46568381-8087-5C39-1860-EBB3F7BC0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5954" y="1564710"/>
            <a:ext cx="6169446" cy="346862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Generar token en azure databricks para power bi</a:t>
            </a:r>
            <a:b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dapi1dabc227d7a3d1b3cc2fe44946e22200-3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8F6305D-C3B5-DDA5-C685-F8BD964254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99" y="1728144"/>
            <a:ext cx="5728771" cy="3086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43854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Extraer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path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de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Warehouses</a:t>
            </a:r>
            <a:b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/1.0/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warehouses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/1adceb7578b64c98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EB03B11D-3FC6-65DC-0282-2D76691097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7266" y="1707613"/>
            <a:ext cx="6026070" cy="321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6061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Conectarse desde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347B813-A205-0BD9-3612-7E7D7C426C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2355" y="1509496"/>
            <a:ext cx="6004193" cy="3375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7079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Conectarse desde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 – Personal Access Token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3CAE4C4-4B06-10B7-3B66-0AD885B63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006" y="1696597"/>
            <a:ext cx="5824072" cy="3281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5492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Conectarse desde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BI – Copiar y Personal Access Token</a:t>
            </a:r>
            <a:b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dapi1dabc227d7a3d1b3cc2fe44946e22200-3</a:t>
            </a:r>
            <a:endParaRPr lang="es-PE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631F838F-EDBB-FAE2-27B0-A6804A387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699" y="1875617"/>
            <a:ext cx="5244029" cy="294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42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Se muestra las tablas Golden, seleccionar e importar</a:t>
            </a:r>
            <a:endParaRPr lang="es-PE"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</a:b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AFB852B8-1F8F-9FF3-8500-19544F689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6700" y="1826297"/>
            <a:ext cx="5486400" cy="30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602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el proyecto y carpeta de proceso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CD7CB371-3987-FA3B-42AA-CE3423C6D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483" y="721223"/>
            <a:ext cx="7688517" cy="40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18725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Nombrar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BFD79F-AB55-F15F-6D8B-B5C5938A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85" y="1685581"/>
            <a:ext cx="6011015" cy="33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57964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Nombrar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BFD79F-AB55-F15F-6D8B-B5C5938A4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385" y="1685581"/>
            <a:ext cx="6011015" cy="337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0470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68100" y="66640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latin typeface="Arial"/>
                <a:ea typeface="Arial"/>
                <a:cs typeface="Arial"/>
                <a:sym typeface="Arial"/>
              </a:rPr>
              <a:t>Visualización de datos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2" name="Google Shape;3192;p130"/>
          <p:cNvSpPr txBox="1">
            <a:spLocks noGrp="1"/>
          </p:cNvSpPr>
          <p:nvPr>
            <p:ph type="body" idx="4294967295"/>
          </p:nvPr>
        </p:nvSpPr>
        <p:spPr>
          <a:xfrm>
            <a:off x="1252436" y="1169999"/>
            <a:ext cx="6630900" cy="31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ctr">
              <a:buNone/>
            </a:pP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Power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PE" dirty="0" err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bi</a:t>
            </a:r>
            <a:r>
              <a:rPr lang="es-PE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– Nombrar</a:t>
            </a:r>
            <a:endParaRPr b="1" dirty="0">
              <a:solidFill>
                <a:srgbClr val="869FB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C01498A8-1173-1ED2-05FA-959CAEFDF0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3884" y="1488299"/>
            <a:ext cx="6455884" cy="3629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08459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3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1" name="Google Shape;3191;p130"/>
          <p:cNvSpPr txBox="1">
            <a:spLocks noGrp="1"/>
          </p:cNvSpPr>
          <p:nvPr>
            <p:ph type="title" idx="4294967295"/>
          </p:nvPr>
        </p:nvSpPr>
        <p:spPr>
          <a:xfrm>
            <a:off x="1048350" y="104542"/>
            <a:ext cx="7047300" cy="48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dirty="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Visualización Final – Proyecto Coffee Shop</a:t>
            </a:r>
            <a:endParaRPr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C9AC245-A2C9-AFCA-A13C-563DC0E0F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096" y="642520"/>
            <a:ext cx="7888077" cy="4434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1020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Shape 15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7C7015E-75B1-4A15-3AC0-35DE90C555F6}"/>
              </a:ext>
            </a:extLst>
          </p:cNvPr>
          <p:cNvSpPr txBox="1"/>
          <p:nvPr/>
        </p:nvSpPr>
        <p:spPr>
          <a:xfrm>
            <a:off x="220338" y="2017752"/>
            <a:ext cx="90228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PE" sz="6600" b="1" dirty="0">
                <a:solidFill>
                  <a:schemeClr val="bg1"/>
                </a:solidFill>
                <a:latin typeface="Aptos Display" panose="020B0004020202020204" pitchFamily="34" charset="0"/>
              </a:rPr>
              <a:t>GRACIAS</a:t>
            </a:r>
            <a:endParaRPr lang="es-PE" sz="800" b="1" dirty="0">
              <a:solidFill>
                <a:schemeClr val="bg1"/>
              </a:solidFill>
              <a:latin typeface="Aptos Display" panose="020B00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los archivos e importamos a la carpeta proceso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C0F5621-234E-8118-FE73-4B922902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26509"/>
            <a:ext cx="7513984" cy="397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9370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los archivos e importamos a la carpeta proceso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17939E6A-82F5-AA5D-A0B8-CD4CAFB145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26509"/>
            <a:ext cx="7333049" cy="390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0020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347250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los archivos e importamos a la carpeta proceso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5FD193B-EAB0-38C2-2A31-8494E97E87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646" y="919950"/>
            <a:ext cx="7118707" cy="375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2212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7"/>
          <p:cNvSpPr txBox="1">
            <a:spLocks noGrp="1"/>
          </p:cNvSpPr>
          <p:nvPr>
            <p:ph type="title"/>
          </p:nvPr>
        </p:nvSpPr>
        <p:spPr>
          <a:xfrm>
            <a:off x="720000" y="264606"/>
            <a:ext cx="7704000" cy="8441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PE" sz="1400" b="1" dirty="0">
                <a:solidFill>
                  <a:schemeClr val="tx2"/>
                </a:solidFill>
              </a:rPr>
              <a:t>Creamos el container </a:t>
            </a:r>
            <a:r>
              <a:rPr lang="es-PE" sz="1400" b="1" dirty="0" err="1">
                <a:solidFill>
                  <a:schemeClr val="tx2"/>
                </a:solidFill>
              </a:rPr>
              <a:t>coffeeshop</a:t>
            </a:r>
            <a:r>
              <a:rPr lang="es-PE" sz="1400" b="1" dirty="0">
                <a:solidFill>
                  <a:schemeClr val="tx2"/>
                </a:solidFill>
              </a:rPr>
              <a:t>, teniendo en consideración la preparación del ambiente según el manual compartido</a:t>
            </a:r>
            <a:br>
              <a:rPr lang="es-PE" sz="1400" b="1" dirty="0">
                <a:solidFill>
                  <a:schemeClr val="tx2"/>
                </a:solidFill>
              </a:rPr>
            </a:br>
            <a:br>
              <a:rPr lang="es-PE" sz="1400" b="1" dirty="0">
                <a:solidFill>
                  <a:schemeClr val="tx2"/>
                </a:solidFill>
              </a:rPr>
            </a:br>
            <a:r>
              <a:rPr lang="es-PE" sz="600" b="1" dirty="0">
                <a:solidFill>
                  <a:schemeClr val="tx2"/>
                </a:solidFill>
              </a:rPr>
              <a:t>https://www.notion.so/Preparaci-n-de-ambiente-Tipo-Managed-Identity-22f71e129a518000a1c6ce7d0cbcf28a#22f71e129a5180ae99fbecb2922f3348</a:t>
            </a:r>
            <a:endParaRPr sz="1400" b="1" dirty="0">
              <a:solidFill>
                <a:schemeClr val="tx2"/>
              </a:solidFill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508D0633-D6FE-3020-FFC7-1AA7FFCFB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6638" y="1108728"/>
            <a:ext cx="7083972" cy="3770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83919"/>
      </p:ext>
    </p:extLst>
  </p:cSld>
  <p:clrMapOvr>
    <a:masterClrMapping/>
  </p:clrMapOvr>
</p:sld>
</file>

<file path=ppt/theme/theme1.xml><?xml version="1.0" encoding="utf-8"?>
<a:theme xmlns:a="http://schemas.openxmlformats.org/drawingml/2006/main" name="Popic Café Company Profile XL by Slidesgo">
  <a:themeElements>
    <a:clrScheme name="Simple Light">
      <a:dk1>
        <a:srgbClr val="823E43"/>
      </a:dk1>
      <a:lt1>
        <a:srgbClr val="F9F0E8"/>
      </a:lt1>
      <a:dk2>
        <a:srgbClr val="2F1425"/>
      </a:dk2>
      <a:lt2>
        <a:srgbClr val="823E43"/>
      </a:lt2>
      <a:accent1>
        <a:srgbClr val="F9F0E8"/>
      </a:accent1>
      <a:accent2>
        <a:srgbClr val="2F1425"/>
      </a:accent2>
      <a:accent3>
        <a:srgbClr val="823E43"/>
      </a:accent3>
      <a:accent4>
        <a:srgbClr val="F9F0E8"/>
      </a:accent4>
      <a:accent5>
        <a:srgbClr val="2F1425"/>
      </a:accent5>
      <a:accent6>
        <a:srgbClr val="823E43"/>
      </a:accent6>
      <a:hlink>
        <a:srgbClr val="2F142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468</TotalTime>
  <Words>782</Words>
  <Application>Microsoft Office PowerPoint</Application>
  <PresentationFormat>Presentación en pantalla (16:9)</PresentationFormat>
  <Paragraphs>91</Paragraphs>
  <Slides>54</Slides>
  <Notes>54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54</vt:i4>
      </vt:variant>
    </vt:vector>
  </HeadingPairs>
  <TitlesOfParts>
    <vt:vector size="63" baseType="lpstr">
      <vt:lpstr>Arial</vt:lpstr>
      <vt:lpstr>Aptos Display</vt:lpstr>
      <vt:lpstr>Consolas</vt:lpstr>
      <vt:lpstr>Proxima Nova Semibold</vt:lpstr>
      <vt:lpstr>Proxima Nova</vt:lpstr>
      <vt:lpstr>Lexend Exa</vt:lpstr>
      <vt:lpstr>Red Hat Text</vt:lpstr>
      <vt:lpstr>Popic Café Company Profile XL by Slidesgo</vt:lpstr>
      <vt:lpstr>Slidesgo Final Pages</vt:lpstr>
      <vt:lpstr>PROYECTO ETL COFFEE SHOP ARQUITECTURA MEDALLION  Smart Data</vt:lpstr>
      <vt:lpstr>Tabla de Contenido</vt:lpstr>
      <vt:lpstr>PROCESO</vt:lpstr>
      <vt:lpstr>Creamos el proyecto y carpeta de proceso</vt:lpstr>
      <vt:lpstr>Creamos el proyecto y carpeta de proceso</vt:lpstr>
      <vt:lpstr>Creamos los archivos e importamos a la carpeta proceso</vt:lpstr>
      <vt:lpstr>Creamos los archivos e importamos a la carpeta proceso</vt:lpstr>
      <vt:lpstr>Creamos los archivos e importamos a la carpeta proceso</vt:lpstr>
      <vt:lpstr>Creamos el container coffeeshop, teniendo en consideración la preparación del ambiente según el manual compartido  https://www.notion.so/Preparaci-n-de-ambiente-Tipo-Managed-Identity-22f71e129a518000a1c6ce7d0cbcf28a#22f71e129a5180ae99fbecb2922f3348</vt:lpstr>
      <vt:lpstr>Creamos el external location ext-coffeeshop para etl, teniendo en consideración la preparación del ambiente según el manual compartido  https://www.notion.so/Preparaci-n-de-ambiente-Tipo-Managed-Identity-22f71e129a518000a1c6ce7d0cbcf28a#22f71e129a5180ae99fbecb2922f3348</vt:lpstr>
      <vt:lpstr>Subir el dataset coffee.csv a un container de adls y creamos la carpeta raw. Guardarlo dentro del container del proyecto</vt:lpstr>
      <vt:lpstr>Subir el dataset coffee.csv a un container de adls y creamos la carpeta raw. Guardarlo dentro del container del proyecto</vt:lpstr>
      <vt:lpstr>Subir el dataset coffee.csv a un container de adls y creamos la carpeta raw. Guardarlo dentro del container del proyecto</vt:lpstr>
      <vt:lpstr>Crear repositorio en github  coffee-shop-etl</vt:lpstr>
      <vt:lpstr>Iinicializar coffee-shop-etl y subir cambios a github</vt:lpstr>
      <vt:lpstr>Crear token en azure databricks</vt:lpstr>
      <vt:lpstr>Crear token en azure databricks</vt:lpstr>
      <vt:lpstr>Crear token en azure databricks y copiamos token dapib6e5581777ce5350cdd65bfcfaac8cd0-3</vt:lpstr>
      <vt:lpstr>Secrets a configurar en GitHub. El host y token generado en Databricks van el settings&gt;Secrets and Variables&gt;Actions de GitHub DATABRICKS_HOST DATABRICKS_TOKEN</vt:lpstr>
      <vt:lpstr>Secrets a configurar en GitHub – Crear New Repository Secret  DATABRICKS_HOST</vt:lpstr>
      <vt:lpstr>Secrets a configurar en GitHub – Crear New Repository Secret  DATABRICKS_TOKEN</vt:lpstr>
      <vt:lpstr>REQUISITOS PARA LANZAR EL CI/CD</vt:lpstr>
      <vt:lpstr>Subir cambios a GitHub</vt:lpstr>
      <vt:lpstr>Subir cambios a GitHub</vt:lpstr>
      <vt:lpstr>Subir cambios a GitHub, con el git push origin master desplegamos nuestro flujo</vt:lpstr>
      <vt:lpstr>GitHub – Seguimiento del Flujo  Coffee Shop ETL - Databricks Deploy  </vt:lpstr>
      <vt:lpstr>Azure Databricks – Seguimiento del Flujo CoffeeShopWFDeployProduction, vemos qué se ejecutó correctamente  </vt:lpstr>
      <vt:lpstr>Azure Databricks – Seguimiento del Flujo CoffeeShopWFDeployProduction  </vt:lpstr>
      <vt:lpstr>Azure Databricks – Seguimiento del Flujo CoffeeShopWFDeployProduction  </vt:lpstr>
      <vt:lpstr>Azure Databricks – Seguimiento del Flujo CoffeeShopWFDeployProduction - create_tables_ddl   </vt:lpstr>
      <vt:lpstr>Azure Databricks – Seguimiento del Flujo CoffeeShopWFDeployProduction - create_tables_ddl   </vt:lpstr>
      <vt:lpstr>Azure Databricks – Seguimiento del Flujo CoffeeShopWFDeployProduction - create_tables_ddl   </vt:lpstr>
      <vt:lpstr>Azure Databricks – Seguimiento del Flujo CoffeeShopWFDeployProduction - ingest_bronze    </vt:lpstr>
      <vt:lpstr>Azure Databricks – Seguimiento del Flujo CoffeeShopWFDeployProduction - ingest_bronze    </vt:lpstr>
      <vt:lpstr>Azure Databricks – Seguimiento del Flujo CoffeeShopWFDeployProduction - ingest_bronze    </vt:lpstr>
      <vt:lpstr>Azure Databricks – Seguimiento del Flujo CoffeeShopWFDeployProduction - transform_silver      </vt:lpstr>
      <vt:lpstr>Azure Databricks – Seguimiento del Flujo CoffeeShopWFDeployProduction - transform_silver      </vt:lpstr>
      <vt:lpstr>Azure Databricks – Seguimiento del Flujo CoffeeShopWFDeployProduction - transform_silver      </vt:lpstr>
      <vt:lpstr>Azure Databricks – Seguimiento del Flujo CoffeeShopWFDeployProduction - aggregate_gold      </vt:lpstr>
      <vt:lpstr>Azure Databricks – Seguimiento del Flujo CoffeeShopWFDeployProduction - aggregate_gold      </vt:lpstr>
      <vt:lpstr>Azure Databricks – Seguimiento del Flujo CoffeeShopWFDeployProduction - aggregate_gold      </vt:lpstr>
      <vt:lpstr>Azure Databricks – Seguimiento del Catalogo Creado catalog_prod , Esquemas y Tablas      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de datos</vt:lpstr>
      <vt:lpstr>Visualización Final – Proyecto Coffee Shop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Luis</cp:lastModifiedBy>
  <cp:revision>35</cp:revision>
  <dcterms:modified xsi:type="dcterms:W3CDTF">2025-10-06T21:05:24Z</dcterms:modified>
</cp:coreProperties>
</file>